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5" r:id="rId5"/>
    <p:sldId id="261" r:id="rId6"/>
    <p:sldId id="260" r:id="rId7"/>
    <p:sldId id="259" r:id="rId8"/>
    <p:sldId id="262" r:id="rId9"/>
    <p:sldId id="263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2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B3FB-1B74-4769-83DB-E5C99D16B81B}" type="datetimeFigureOut">
              <a:rPr lang="cs-CZ" smtClean="0"/>
              <a:pPr/>
              <a:t>16.4.2017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96B7-54F0-4FA4-99AB-3AFE9F7667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B3FB-1B74-4769-83DB-E5C99D16B81B}" type="datetimeFigureOut">
              <a:rPr lang="cs-CZ" smtClean="0"/>
              <a:pPr/>
              <a:t>16.4.2017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96B7-54F0-4FA4-99AB-3AFE9F7667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B3FB-1B74-4769-83DB-E5C99D16B81B}" type="datetimeFigureOut">
              <a:rPr lang="cs-CZ" smtClean="0"/>
              <a:pPr/>
              <a:t>16.4.2017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96B7-54F0-4FA4-99AB-3AFE9F7667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B3FB-1B74-4769-83DB-E5C99D16B81B}" type="datetimeFigureOut">
              <a:rPr lang="cs-CZ" smtClean="0"/>
              <a:pPr/>
              <a:t>16.4.2017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96B7-54F0-4FA4-99AB-3AFE9F7667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B3FB-1B74-4769-83DB-E5C99D16B81B}" type="datetimeFigureOut">
              <a:rPr lang="cs-CZ" smtClean="0"/>
              <a:pPr/>
              <a:t>16.4.2017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96B7-54F0-4FA4-99AB-3AFE9F7667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B3FB-1B74-4769-83DB-E5C99D16B81B}" type="datetimeFigureOut">
              <a:rPr lang="cs-CZ" smtClean="0"/>
              <a:pPr/>
              <a:t>16.4.2017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96B7-54F0-4FA4-99AB-3AFE9F7667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B3FB-1B74-4769-83DB-E5C99D16B81B}" type="datetimeFigureOut">
              <a:rPr lang="cs-CZ" smtClean="0"/>
              <a:pPr/>
              <a:t>16.4.2017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96B7-54F0-4FA4-99AB-3AFE9F7667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B3FB-1B74-4769-83DB-E5C99D16B81B}" type="datetimeFigureOut">
              <a:rPr lang="cs-CZ" smtClean="0"/>
              <a:pPr/>
              <a:t>16.4.2017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96B7-54F0-4FA4-99AB-3AFE9F7667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B3FB-1B74-4769-83DB-E5C99D16B81B}" type="datetimeFigureOut">
              <a:rPr lang="cs-CZ" smtClean="0"/>
              <a:pPr/>
              <a:t>16.4.2017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96B7-54F0-4FA4-99AB-3AFE9F7667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B3FB-1B74-4769-83DB-E5C99D16B81B}" type="datetimeFigureOut">
              <a:rPr lang="cs-CZ" smtClean="0"/>
              <a:pPr/>
              <a:t>16.4.2017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96B7-54F0-4FA4-99AB-3AFE9F7667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B3FB-1B74-4769-83DB-E5C99D16B81B}" type="datetimeFigureOut">
              <a:rPr lang="cs-CZ" smtClean="0"/>
              <a:pPr/>
              <a:t>16.4.2017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96B7-54F0-4FA4-99AB-3AFE9F7667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BB3FB-1B74-4769-83DB-E5C99D16B81B}" type="datetimeFigureOut">
              <a:rPr lang="cs-CZ" smtClean="0"/>
              <a:pPr/>
              <a:t>16.4.2017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796B7-54F0-4FA4-99AB-3AFE9F76673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deazeme.cz/clanek/kam-si-buh-chodi-pro-su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1956531"/>
            <a:ext cx="7772400" cy="1470025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bg1"/>
                </a:solidFill>
              </a:rPr>
              <a:t>Těžba soli v Etiopii</a:t>
            </a:r>
            <a:endParaRPr lang="cs-CZ" sz="5400" b="1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04664"/>
            <a:ext cx="66158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dirty="0">
                <a:solidFill>
                  <a:schemeClr val="bg1"/>
                </a:solidFill>
              </a:rPr>
              <a:t>ZŠ Strossmayerovo nám.4, Praha 7</a:t>
            </a: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39552" y="5796553"/>
            <a:ext cx="13998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7. </a:t>
            </a:r>
            <a:r>
              <a:rPr lang="cs-CZ" sz="2000" b="1" dirty="0">
                <a:solidFill>
                  <a:schemeClr val="bg1"/>
                </a:solidFill>
              </a:rPr>
              <a:t>ročník ZŠ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95536" y="6381328"/>
            <a:ext cx="3437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defRPr/>
            </a:pPr>
            <a:r>
              <a:rPr lang="cs-CZ" b="1" dirty="0">
                <a:solidFill>
                  <a:schemeClr val="bg1"/>
                </a:solidFill>
              </a:rPr>
              <a:t>Autor: Ing. Miroslava ROMANOVÁ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3184" y="404664"/>
            <a:ext cx="8507288" cy="6264696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Sůl hrála v dějinách lidstva roli již od nepaměti</a:t>
            </a:r>
          </a:p>
          <a:p>
            <a:r>
              <a:rPr lang="cs-CZ" dirty="0" smtClean="0"/>
              <a:t>První zpráva o soli, jakožto důležité obchodní komoditě, pochází z roku 2225 př.n.l. z knihy Jobovy</a:t>
            </a:r>
          </a:p>
          <a:p>
            <a:r>
              <a:rPr lang="cs-CZ" dirty="0"/>
              <a:t>Zdrojem soli jsou roztoky mořské, jezerní a podzemní vody, jezerní pánve, zvrstvená ložiska a solné pně tzv. solné dómy</a:t>
            </a:r>
            <a:r>
              <a:rPr lang="cs-CZ" dirty="0" smtClean="0"/>
              <a:t>.</a:t>
            </a:r>
          </a:p>
          <a:p>
            <a:r>
              <a:rPr lang="cs-CZ" dirty="0" smtClean="0"/>
              <a:t>Zvrstvená ložiska vznikají například </a:t>
            </a:r>
            <a:r>
              <a:rPr lang="cs-CZ" dirty="0"/>
              <a:t>v příkopových propadlinách při kontinentálních </a:t>
            </a:r>
            <a:r>
              <a:rPr lang="cs-CZ" dirty="0" smtClean="0"/>
              <a:t>okrajích</a:t>
            </a:r>
          </a:p>
          <a:p>
            <a:r>
              <a:rPr lang="cs-CZ" dirty="0" smtClean="0"/>
              <a:t>Jedním z těchto ložisek je </a:t>
            </a:r>
            <a:r>
              <a:rPr lang="cs-CZ" dirty="0" err="1"/>
              <a:t>Danakilská</a:t>
            </a:r>
            <a:r>
              <a:rPr lang="cs-CZ" dirty="0"/>
              <a:t> </a:t>
            </a:r>
            <a:r>
              <a:rPr lang="cs-CZ" dirty="0" smtClean="0"/>
              <a:t>proláklina </a:t>
            </a:r>
            <a:r>
              <a:rPr lang="cs-CZ" dirty="0"/>
              <a:t>v Etiopii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Font typeface="Wingdings" pitchFamily="2" charset="2"/>
              <a:buChar char="§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70738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1224136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cs-CZ" dirty="0" smtClean="0"/>
              <a:t>Sůl </a:t>
            </a:r>
            <a:r>
              <a:rPr lang="cs-CZ" dirty="0" smtClean="0"/>
              <a:t>se </a:t>
            </a:r>
            <a:r>
              <a:rPr lang="cs-CZ" dirty="0" smtClean="0"/>
              <a:t>zde získává </a:t>
            </a:r>
            <a:r>
              <a:rPr lang="cs-CZ" dirty="0" smtClean="0"/>
              <a:t>z vulkanického jezera v kráteru</a:t>
            </a:r>
            <a:br>
              <a:rPr lang="cs-CZ" dirty="0" smtClean="0"/>
            </a:br>
            <a:r>
              <a:rPr lang="cs-CZ" dirty="0" smtClean="0"/>
              <a:t>El Sod („dům soli“) poblíž hranic Etiopie a Keni</a:t>
            </a:r>
          </a:p>
        </p:txBody>
      </p:sp>
      <p:pic>
        <p:nvPicPr>
          <p:cNvPr id="3074" name="Picture 2" descr="http://ostrava-educanet.cz/svoboda/obrazky/vyuka/sexta/afrika/Etiopie/Etiop_ma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204864"/>
            <a:ext cx="4699653" cy="3816424"/>
          </a:xfrm>
          <a:prstGeom prst="rect">
            <a:avLst/>
          </a:prstGeom>
          <a:noFill/>
        </p:spPr>
      </p:pic>
      <p:pic>
        <p:nvPicPr>
          <p:cNvPr id="3076" name="Picture 4" descr="http://ssc.invia.cz/img/atlas/country-maps/5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132856"/>
            <a:ext cx="3240360" cy="4061448"/>
          </a:xfrm>
          <a:prstGeom prst="rect">
            <a:avLst/>
          </a:prstGeom>
          <a:noFill/>
        </p:spPr>
      </p:pic>
      <p:sp>
        <p:nvSpPr>
          <p:cNvPr id="2" name="Ovál 1"/>
          <p:cNvSpPr/>
          <p:nvPr/>
        </p:nvSpPr>
        <p:spPr>
          <a:xfrm>
            <a:off x="5436096" y="4941168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3184" y="404664"/>
            <a:ext cx="8507288" cy="6264696"/>
          </a:xfrm>
        </p:spPr>
        <p:txBody>
          <a:bodyPr>
            <a:normAutofit/>
          </a:bodyPr>
          <a:lstStyle/>
          <a:p>
            <a:r>
              <a:rPr lang="cs-CZ" dirty="0" smtClean="0"/>
              <a:t>Kráter se nachází v pouštní oblasti</a:t>
            </a:r>
          </a:p>
          <a:p>
            <a:r>
              <a:rPr lang="cs-CZ" dirty="0" smtClean="0"/>
              <a:t>V kráteru je slaná voda, ze které na okrajích kráteru a na vodní hladině, vlivem odpařování krystaluje sůl</a:t>
            </a:r>
          </a:p>
          <a:p>
            <a:r>
              <a:rPr lang="cs-CZ" dirty="0" smtClean="0"/>
              <a:t>Kráter vznikl asi před 65 miliony let, kdy vlivem kontinentálního driftu začala Afrika na svém východním okraji praskat</a:t>
            </a:r>
          </a:p>
          <a:p>
            <a:r>
              <a:rPr lang="cs-CZ" dirty="0" smtClean="0"/>
              <a:t>Následná sopečná činnost způsobila výstupy minerálních vod, které se v horkém podnebí odpařovaly a daly vzniknout ložiskům soli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Font typeface="Wingdings" pitchFamily="2" charset="2"/>
              <a:buChar char="§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13404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5721499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dirty="0" smtClean="0"/>
              <a:t>Dvoukilometrová </a:t>
            </a:r>
            <a:r>
              <a:rPr lang="cs-CZ" dirty="0" smtClean="0"/>
              <a:t>cesta </a:t>
            </a:r>
            <a:r>
              <a:rPr lang="cs-CZ" dirty="0" smtClean="0"/>
              <a:t>od okraje do </a:t>
            </a:r>
            <a:r>
              <a:rPr lang="cs-CZ" dirty="0" smtClean="0"/>
              <a:t>kráteru k jezeru trvá dolů pětačtyřicet minut, nahoru přibližně  hodinu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Nahoru </a:t>
            </a:r>
            <a:r>
              <a:rPr lang="cs-CZ" dirty="0" smtClean="0"/>
              <a:t>sůl převážejí karavany oslů, pak se sůl překládá na nákladné auta z Etiopie a Keni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Pracovat </a:t>
            </a:r>
            <a:r>
              <a:rPr lang="cs-CZ" dirty="0" smtClean="0"/>
              <a:t>se dá pouze ráno, dokud příliš nepálí slunce</a:t>
            </a:r>
            <a:endParaRPr lang="cs-CZ" dirty="0"/>
          </a:p>
        </p:txBody>
      </p:sp>
      <p:pic>
        <p:nvPicPr>
          <p:cNvPr id="18434" name="Picture 2" descr="http://paveldobrovsky.cz/wp-content/uploads/DSC_00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149080"/>
            <a:ext cx="3549727" cy="2376264"/>
          </a:xfrm>
          <a:prstGeom prst="rect">
            <a:avLst/>
          </a:prstGeom>
          <a:noFill/>
        </p:spPr>
      </p:pic>
      <p:pic>
        <p:nvPicPr>
          <p:cNvPr id="18436" name="Picture 4" descr="http://al-ceimages.s3.amazonaws.com/images/made/images/remote/http_s3.amazonaws.com/africanlens/editorials/worker21.-b_700_466_c1_c_c_0_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149080"/>
            <a:ext cx="3528392" cy="2348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3184" y="404664"/>
            <a:ext cx="8507288" cy="33123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Z </a:t>
            </a:r>
            <a:r>
              <a:rPr lang="cs-CZ" dirty="0" smtClean="0"/>
              <a:t>jezera se těží </a:t>
            </a:r>
            <a:r>
              <a:rPr lang="cs-CZ" b="1" dirty="0" smtClean="0"/>
              <a:t>tři druhy soli</a:t>
            </a:r>
            <a:r>
              <a:rPr lang="cs-CZ" dirty="0" smtClean="0"/>
              <a:t>: 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/>
              <a:t>černá</a:t>
            </a:r>
            <a:r>
              <a:rPr lang="cs-CZ" dirty="0" smtClean="0"/>
              <a:t> - nejlevnější (100 kg za 3 dolary) - používá se pro zvířata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/>
              <a:t>bílá</a:t>
            </a:r>
            <a:r>
              <a:rPr lang="cs-CZ" dirty="0" smtClean="0"/>
              <a:t> (100 kg za 5 dolarů) - do jídel</a:t>
            </a:r>
          </a:p>
          <a:p>
            <a:pPr>
              <a:buFont typeface="Wingdings" pitchFamily="2" charset="2"/>
              <a:buChar char="§"/>
            </a:pPr>
            <a:r>
              <a:rPr lang="cs-CZ" b="1" dirty="0" smtClean="0"/>
              <a:t>krystalická</a:t>
            </a:r>
            <a:r>
              <a:rPr lang="cs-CZ" dirty="0" smtClean="0"/>
              <a:t> (100 kg za 10 dolarů) </a:t>
            </a:r>
            <a:r>
              <a:rPr lang="cs-CZ" dirty="0" smtClean="0"/>
              <a:t>– údajně léčivé </a:t>
            </a:r>
            <a:r>
              <a:rPr lang="cs-CZ" dirty="0" smtClean="0"/>
              <a:t>účinky</a:t>
            </a:r>
          </a:p>
          <a:p>
            <a:pPr>
              <a:buFont typeface="Wingdings" pitchFamily="2" charset="2"/>
              <a:buChar char="§"/>
            </a:pPr>
            <a:endParaRPr lang="cs-CZ" dirty="0" smtClean="0"/>
          </a:p>
        </p:txBody>
      </p:sp>
      <p:pic>
        <p:nvPicPr>
          <p:cNvPr id="17410" name="Picture 2" descr="http://www.savoryspiceshop.com/content/mercury_modules/cart/items/3/2/9/3296/sea-salt-hawaiian-black-lava-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2316" y="3692044"/>
            <a:ext cx="3063192" cy="2324197"/>
          </a:xfrm>
          <a:prstGeom prst="rect">
            <a:avLst/>
          </a:prstGeom>
          <a:noFill/>
        </p:spPr>
      </p:pic>
      <p:pic>
        <p:nvPicPr>
          <p:cNvPr id="17412" name="Picture 4" descr="http://www.zschemie.euweb.cz/halogeny/sul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45498" y="3660341"/>
            <a:ext cx="2812810" cy="1800200"/>
          </a:xfrm>
          <a:prstGeom prst="rect">
            <a:avLst/>
          </a:prstGeom>
          <a:noFill/>
        </p:spPr>
      </p:pic>
      <p:pic>
        <p:nvPicPr>
          <p:cNvPr id="17414" name="Picture 6" descr="http://img.mediacentrum.sk/gallery/370/1919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8308" y="4357352"/>
            <a:ext cx="2947146" cy="2206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352839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cs-CZ" dirty="0" smtClean="0"/>
              <a:t>K </a:t>
            </a:r>
            <a:r>
              <a:rPr lang="cs-CZ" dirty="0" smtClean="0"/>
              <a:t>těžbě se nepoužívají stroje ale lidé, kteří sbírají sůl </a:t>
            </a:r>
            <a:br>
              <a:rPr lang="cs-CZ" dirty="0" smtClean="0"/>
            </a:br>
            <a:r>
              <a:rPr lang="cs-CZ" dirty="0" smtClean="0"/>
              <a:t>z jezera a okolí lopatami a holýma rukama </a:t>
            </a:r>
            <a:br>
              <a:rPr lang="cs-CZ" dirty="0" smtClean="0"/>
            </a:br>
            <a:r>
              <a:rPr lang="cs-CZ" dirty="0" smtClean="0"/>
              <a:t>do dřevených kbelíků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Těžaři </a:t>
            </a:r>
            <a:r>
              <a:rPr lang="cs-CZ" dirty="0" smtClean="0"/>
              <a:t>- domorodci - jsou oblečeni pouze </a:t>
            </a:r>
            <a:br>
              <a:rPr lang="cs-CZ" dirty="0" smtClean="0"/>
            </a:br>
            <a:r>
              <a:rPr lang="cs-CZ" dirty="0" smtClean="0"/>
              <a:t>do spodního prádla, takže je sůl zraňuje (rozleptává kůži)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Někteří</a:t>
            </a:r>
            <a:r>
              <a:rPr lang="cs-CZ" dirty="0" smtClean="0"/>
              <a:t>, kteří tam pracují více než 20 let,  přicházejí </a:t>
            </a:r>
            <a:br>
              <a:rPr lang="cs-CZ" dirty="0" smtClean="0"/>
            </a:br>
            <a:r>
              <a:rPr lang="cs-CZ" dirty="0" smtClean="0"/>
              <a:t>o sluch, zrak …</a:t>
            </a:r>
          </a:p>
        </p:txBody>
      </p:sp>
      <p:pic>
        <p:nvPicPr>
          <p:cNvPr id="1026" name="Picture 2" descr="http://mw2.google.com/mw-panoramio/photos/medium/250857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933056"/>
            <a:ext cx="3826396" cy="2548381"/>
          </a:xfrm>
          <a:prstGeom prst="rect">
            <a:avLst/>
          </a:prstGeom>
          <a:noFill/>
        </p:spPr>
      </p:pic>
      <p:pic>
        <p:nvPicPr>
          <p:cNvPr id="1028" name="Picture 4" descr="http://al-ceimages.s3.amazonaws.com/images/remote/http_s3.amazonaws.com/africanlens/stories/where_god_goes_for_salt/IMG_1007.jpg"/>
          <p:cNvPicPr>
            <a:picLocks noChangeAspect="1" noChangeArrowheads="1"/>
          </p:cNvPicPr>
          <p:nvPr/>
        </p:nvPicPr>
        <p:blipFill>
          <a:blip r:embed="rId3" cstate="print"/>
          <a:srcRect l="10477" b="25462"/>
          <a:stretch>
            <a:fillRect/>
          </a:stretch>
        </p:blipFill>
        <p:spPr bwMode="auto">
          <a:xfrm>
            <a:off x="5652120" y="3158832"/>
            <a:ext cx="2808312" cy="3505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548680"/>
            <a:ext cx="8712968" cy="55774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600" dirty="0" smtClean="0"/>
              <a:t>Zdroj</a:t>
            </a:r>
            <a:r>
              <a:rPr lang="cs-CZ" sz="1600" dirty="0" smtClean="0"/>
              <a:t>:    </a:t>
            </a:r>
            <a:r>
              <a:rPr lang="cs-CZ" sz="1600" dirty="0" smtClean="0">
                <a:hlinkClick r:id="rId2"/>
              </a:rPr>
              <a:t>http</a:t>
            </a:r>
            <a:r>
              <a:rPr lang="cs-CZ" sz="1600" smtClean="0">
                <a:hlinkClick r:id="rId2"/>
              </a:rPr>
              <a:t>://www.lideazeme.cz/clanek/kam-si-buh-chodi-pro-sul</a:t>
            </a:r>
            <a:endParaRPr lang="cs-CZ" sz="1600" smtClean="0"/>
          </a:p>
          <a:p>
            <a:pPr>
              <a:buNone/>
            </a:pP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269</Words>
  <Application>Microsoft Office PowerPoint</Application>
  <PresentationFormat>Předvádění na obrazovce (4:3)</PresentationFormat>
  <Paragraphs>27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Motiv sady Office</vt:lpstr>
      <vt:lpstr>Těžba soli v Etiopii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težba soli v Etiopii</dc:title>
  <dc:creator>Martinka</dc:creator>
  <cp:lastModifiedBy>mirka.roman@seznam.cz</cp:lastModifiedBy>
  <cp:revision>10</cp:revision>
  <dcterms:created xsi:type="dcterms:W3CDTF">2015-12-13T15:34:15Z</dcterms:created>
  <dcterms:modified xsi:type="dcterms:W3CDTF">2017-04-16T17:32:36Z</dcterms:modified>
</cp:coreProperties>
</file>