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4"/>
  </p:notesMasterIdLst>
  <p:handoutMasterIdLst>
    <p:handoutMasterId r:id="rId15"/>
  </p:handoutMasterIdLst>
  <p:sldIdLst>
    <p:sldId id="277" r:id="rId2"/>
    <p:sldId id="278" r:id="rId3"/>
    <p:sldId id="256" r:id="rId4"/>
    <p:sldId id="279" r:id="rId5"/>
    <p:sldId id="284" r:id="rId6"/>
    <p:sldId id="285" r:id="rId7"/>
    <p:sldId id="286" r:id="rId8"/>
    <p:sldId id="287" r:id="rId9"/>
    <p:sldId id="289" r:id="rId10"/>
    <p:sldId id="290" r:id="rId11"/>
    <p:sldId id="271" r:id="rId12"/>
    <p:sldId id="270" r:id="rId1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318" y="-9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AB5A065-F492-45F2-A781-C7947E6A392D}" type="datetimeFigureOut">
              <a:rPr lang="cs-CZ"/>
              <a:pPr>
                <a:defRPr/>
              </a:pPr>
              <a:t>18.11.2012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C5C2A17-576D-4851-8FF1-884593DA6478}"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CFD3897-9E32-4A78-967A-45A19DA9E377}" type="datetimeFigureOut">
              <a:rPr lang="cs-CZ"/>
              <a:pPr>
                <a:defRPr/>
              </a:pPr>
              <a:t>18.11.2012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48CECE5-D8B6-464C-A2A4-5EC49B27915D}"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2648B46D-8330-4CF1-A8C0-92BDE3AF4BAD}" type="datetimeFigureOut">
              <a:rPr lang="cs-CZ"/>
              <a:pPr>
                <a:defRPr/>
              </a:pPr>
              <a:t>18.11.2012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5EC59EA-ECC0-4AAF-AF99-52F336C47FF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BAA5F7C3-4754-4269-A92D-35A7DA190548}" type="datetimeFigureOut">
              <a:rPr lang="cs-CZ"/>
              <a:pPr>
                <a:defRPr/>
              </a:pPr>
              <a:t>18.11.2012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61E20A-3AD9-43A6-8861-32AA9D59C3E8}"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6E9D8C33-8294-4E14-8DFF-FB18910C429B}" type="datetimeFigureOut">
              <a:rPr lang="cs-CZ"/>
              <a:pPr>
                <a:defRPr/>
              </a:pPr>
              <a:t>18.11.2012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9E77AEC-1ACC-48A5-B113-0087CD2CBBE1}"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648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5225"/>
            <a:ext cx="2133600" cy="476250"/>
          </a:xfrm>
        </p:spPr>
        <p:txBody>
          <a:bodyPr/>
          <a:lstStyle>
            <a:lvl1pPr>
              <a:defRPr/>
            </a:lvl1pPr>
          </a:lstStyle>
          <a:p>
            <a:pPr>
              <a:defRPr/>
            </a:pPr>
            <a:endParaRPr 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pPr>
              <a:defRPr/>
            </a:pPr>
            <a:endParaRPr lang="cs-CZ"/>
          </a:p>
        </p:txBody>
      </p:sp>
      <p:sp>
        <p:nvSpPr>
          <p:cNvPr id="7" name="Zástupný symbol pro číslo snímku 6"/>
          <p:cNvSpPr>
            <a:spLocks noGrp="1"/>
          </p:cNvSpPr>
          <p:nvPr>
            <p:ph type="sldNum" sz="quarter" idx="12"/>
          </p:nvPr>
        </p:nvSpPr>
        <p:spPr>
          <a:xfrm>
            <a:off x="6553200" y="6245225"/>
            <a:ext cx="2133600" cy="476250"/>
          </a:xfrm>
        </p:spPr>
        <p:txBody>
          <a:bodyPr/>
          <a:lstStyle>
            <a:lvl1pPr>
              <a:defRPr/>
            </a:lvl1pPr>
          </a:lstStyle>
          <a:p>
            <a:pPr>
              <a:defRPr/>
            </a:pPr>
            <a:fld id="{A834719D-BB75-4C46-BF0D-FB6407F7067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0B52FF56-A2E3-4F0B-804A-EB5EB11734E8}" type="datetimeFigureOut">
              <a:rPr lang="cs-CZ"/>
              <a:pPr>
                <a:defRPr/>
              </a:pPr>
              <a:t>18.11.2012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C24537E-AF08-4C8B-9452-52402E2E728E}"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06C4E050-335D-4481-8EDA-D5543380387C}" type="datetimeFigureOut">
              <a:rPr lang="cs-CZ"/>
              <a:pPr>
                <a:defRPr/>
              </a:pPr>
              <a:t>18.11.2012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6A7FD1B-7521-4E25-8A51-50669E4577B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F212C231-C937-47ED-A632-DC6741E6758B}" type="datetimeFigureOut">
              <a:rPr lang="cs-CZ"/>
              <a:pPr>
                <a:defRPr/>
              </a:pPr>
              <a:t>18.11.2012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659DD17C-FCD3-46BA-864F-000E334FD271}"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A7EC1409-D2A9-4A92-9099-0E3F997932FD}" type="datetimeFigureOut">
              <a:rPr lang="cs-CZ"/>
              <a:pPr>
                <a:defRPr/>
              </a:pPr>
              <a:t>18.11.2012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FFD5038-DC30-4A31-B255-28F7D83E426E}"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53D6F01F-6228-4BEC-B2C5-47B69C78F27B}" type="datetimeFigureOut">
              <a:rPr lang="cs-CZ"/>
              <a:pPr>
                <a:defRPr/>
              </a:pPr>
              <a:t>18.11.2012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8BAB0573-7987-4745-8566-2BA2E4E7C6E1}"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EBD7FF56-319B-464B-9023-F35989FD9AD3}" type="datetimeFigureOut">
              <a:rPr lang="cs-CZ"/>
              <a:pPr>
                <a:defRPr/>
              </a:pPr>
              <a:t>18.11.2012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0C643111-6A6A-40D5-941C-B9B33BF913EE}"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CD13956-AE6A-4E11-A86D-06EBA3326F85}" type="datetimeFigureOut">
              <a:rPr lang="cs-CZ"/>
              <a:pPr>
                <a:defRPr/>
              </a:pPr>
              <a:t>18.11.2012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F70DE4B-E961-496E-A18F-B6CAC1132D6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F29CD466-8779-4C7E-B09A-F096738B3676}" type="datetimeFigureOut">
              <a:rPr lang="cs-CZ"/>
              <a:pPr>
                <a:defRPr/>
              </a:pPr>
              <a:t>18.11.2012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C5378DD-82FD-4C97-AB6C-399A8AF9C40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CFA265F6-A9C1-4726-9BBD-B3837B188EF4}" type="datetimeFigureOut">
              <a:rPr lang="cs-CZ"/>
              <a:pPr>
                <a:defRPr/>
              </a:pPr>
              <a:t>18.11.2012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B50CD942-64A2-420C-8076-ED9D92B4B073}"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zschemie.euweb.cz/smesi/smesi18.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Obrázek 1"/>
          <p:cNvPicPr>
            <a:picLocks noChangeAspect="1" noChangeArrowheads="1"/>
          </p:cNvPicPr>
          <p:nvPr/>
        </p:nvPicPr>
        <p:blipFill>
          <a:blip r:embed="rId2" cstate="print"/>
          <a:srcRect/>
          <a:stretch>
            <a:fillRect/>
          </a:stretch>
        </p:blipFill>
        <p:spPr bwMode="auto">
          <a:xfrm>
            <a:off x="2051050" y="692150"/>
            <a:ext cx="5403850" cy="914400"/>
          </a:xfrm>
          <a:prstGeom prst="rect">
            <a:avLst/>
          </a:prstGeom>
          <a:noFill/>
          <a:ln w="9525">
            <a:noFill/>
            <a:miter lim="800000"/>
            <a:headEnd/>
            <a:tailEnd/>
          </a:ln>
        </p:spPr>
      </p:pic>
      <p:sp>
        <p:nvSpPr>
          <p:cNvPr id="3075" name="Rectangle 6"/>
          <p:cNvSpPr>
            <a:spLocks noChangeArrowheads="1"/>
          </p:cNvSpPr>
          <p:nvPr/>
        </p:nvSpPr>
        <p:spPr bwMode="auto">
          <a:xfrm>
            <a:off x="1042988" y="2349500"/>
            <a:ext cx="7200900" cy="2308324"/>
          </a:xfrm>
          <a:prstGeom prst="rect">
            <a:avLst/>
          </a:prstGeom>
          <a:noFill/>
          <a:ln w="9525">
            <a:noFill/>
            <a:miter lim="800000"/>
            <a:headEnd/>
            <a:tailEnd/>
          </a:ln>
        </p:spPr>
        <p:txBody>
          <a:bodyPr>
            <a:spAutoFit/>
          </a:bodyPr>
          <a:lstStyle/>
          <a:p>
            <a:pPr algn="ctr"/>
            <a:r>
              <a:rPr lang="cs-CZ" b="1" dirty="0" smtClean="0">
                <a:solidFill>
                  <a:srgbClr val="000000"/>
                </a:solidFill>
              </a:rPr>
              <a:t>Oddělování složek směsí 2</a:t>
            </a:r>
            <a:endParaRPr lang="cs-CZ" b="1" dirty="0">
              <a:ea typeface="Calibri" pitchFamily="34" charset="0"/>
              <a:cs typeface="Arial" charset="0"/>
            </a:endParaRPr>
          </a:p>
          <a:p>
            <a:pPr algn="ctr"/>
            <a:endParaRPr lang="cs-CZ" dirty="0">
              <a:solidFill>
                <a:srgbClr val="000000"/>
              </a:solidFill>
            </a:endParaRPr>
          </a:p>
          <a:p>
            <a:pPr algn="ctr"/>
            <a:r>
              <a:rPr lang="cs-CZ" dirty="0">
                <a:solidFill>
                  <a:srgbClr val="000000"/>
                </a:solidFill>
              </a:rPr>
              <a:t>PaedDr. Ivana </a:t>
            </a:r>
            <a:r>
              <a:rPr lang="cs-CZ" dirty="0" err="1">
                <a:solidFill>
                  <a:srgbClr val="000000"/>
                </a:solidFill>
              </a:rPr>
              <a:t>Töpferová</a:t>
            </a:r>
            <a:r>
              <a:rPr lang="cs-CZ" dirty="0">
                <a:solidFill>
                  <a:srgbClr val="000000"/>
                </a:solidFill>
              </a:rPr>
              <a:t> </a:t>
            </a:r>
          </a:p>
          <a:p>
            <a:pPr algn="ctr"/>
            <a:endParaRPr lang="cs-CZ" dirty="0">
              <a:solidFill>
                <a:srgbClr val="000000"/>
              </a:solidFill>
            </a:endParaRPr>
          </a:p>
          <a:p>
            <a:pPr algn="ctr"/>
            <a:endParaRPr lang="cs-CZ" dirty="0">
              <a:solidFill>
                <a:srgbClr val="000000"/>
              </a:solidFill>
            </a:endParaRPr>
          </a:p>
          <a:p>
            <a:pPr algn="ctr"/>
            <a:r>
              <a:rPr lang="cs-CZ" dirty="0">
                <a:solidFill>
                  <a:srgbClr val="000000"/>
                </a:solidFill>
              </a:rPr>
              <a:t>Střední průmyslová škola, Mladá Boleslav, Havlíčkova 456</a:t>
            </a:r>
          </a:p>
          <a:p>
            <a:pPr algn="ctr"/>
            <a:r>
              <a:rPr lang="cs-CZ" dirty="0">
                <a:solidFill>
                  <a:srgbClr val="000000"/>
                </a:solidFill>
              </a:rPr>
              <a:t>CZ.1.07/1.5.00/34.0861</a:t>
            </a:r>
          </a:p>
          <a:p>
            <a:pPr algn="ctr"/>
            <a:r>
              <a:rPr lang="cs-CZ" dirty="0">
                <a:solidFill>
                  <a:srgbClr val="000000"/>
                </a:solidFill>
              </a:rPr>
              <a:t>MODERNIZACE VÝUKY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Pokusy a demonstrace</a:t>
            </a:r>
            <a:endParaRPr lang="cs-CZ" dirty="0"/>
          </a:p>
        </p:txBody>
      </p:sp>
      <p:sp>
        <p:nvSpPr>
          <p:cNvPr id="3" name="Zástupný symbol pro obsah 2"/>
          <p:cNvSpPr>
            <a:spLocks noGrp="1"/>
          </p:cNvSpPr>
          <p:nvPr>
            <p:ph idx="1"/>
          </p:nvPr>
        </p:nvSpPr>
        <p:spPr/>
        <p:txBody>
          <a:bodyPr/>
          <a:lstStyle/>
          <a:p>
            <a:r>
              <a:rPr lang="cs-CZ" sz="2400" dirty="0" smtClean="0">
                <a:latin typeface="Verdana" pitchFamily="34" charset="0"/>
              </a:rPr>
              <a:t>Rušená krystalizace nasyceného roztoku kuchyňské soli.</a:t>
            </a:r>
          </a:p>
          <a:p>
            <a:r>
              <a:rPr lang="cs-CZ" sz="2400" dirty="0" smtClean="0">
                <a:latin typeface="Verdana" pitchFamily="34" charset="0"/>
              </a:rPr>
              <a:t>Oddělování potravinářských barviv ze směsi chromatografií (lentilky namočit do misky           s vodou, do misky postavit křídu a nechat působit asi 15 minut). </a:t>
            </a:r>
            <a:endParaRPr lang="cs-CZ" sz="2400" dirty="0">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r>
              <a:rPr lang="cs-CZ" sz="4000" dirty="0" smtClean="0">
                <a:latin typeface="Verdana" pitchFamily="34" charset="0"/>
              </a:rPr>
              <a:t>Seznam obrázků:</a:t>
            </a:r>
          </a:p>
        </p:txBody>
      </p:sp>
      <p:sp>
        <p:nvSpPr>
          <p:cNvPr id="16387" name="Zástupný symbol pro obsah 2"/>
          <p:cNvSpPr>
            <a:spLocks noGrp="1"/>
          </p:cNvSpPr>
          <p:nvPr>
            <p:ph idx="1"/>
          </p:nvPr>
        </p:nvSpPr>
        <p:spPr/>
        <p:txBody>
          <a:bodyPr/>
          <a:lstStyle/>
          <a:p>
            <a:pPr>
              <a:buNone/>
            </a:pPr>
            <a:r>
              <a:rPr lang="cs-CZ" sz="2000" dirty="0" smtClean="0">
                <a:latin typeface="Verdana" pitchFamily="34" charset="0"/>
              </a:rPr>
              <a:t>Obr. 1 až 4  foto: Ivana </a:t>
            </a:r>
            <a:r>
              <a:rPr lang="cs-CZ" sz="2000" dirty="0" err="1" smtClean="0">
                <a:latin typeface="Verdana" pitchFamily="34" charset="0"/>
              </a:rPr>
              <a:t>Töpferová</a:t>
            </a:r>
            <a:endParaRPr lang="cs-CZ" sz="2000" dirty="0" smtClean="0">
              <a:latin typeface="Verdana" pitchFamily="34" charset="0"/>
            </a:endParaRPr>
          </a:p>
          <a:p>
            <a:pPr>
              <a:buFont typeface="Arial" charset="0"/>
              <a:buNone/>
            </a:pPr>
            <a:endParaRPr lang="cs-CZ" sz="2000" dirty="0" smtClean="0">
              <a:latin typeface="Verdana" pitchFamily="34" charset="0"/>
            </a:endParaRPr>
          </a:p>
          <a:p>
            <a:pPr>
              <a:buFont typeface="Arial" charset="0"/>
              <a:buNone/>
            </a:pPr>
            <a:endParaRPr lang="cs-CZ"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3"/>
          <p:cNvSpPr>
            <a:spLocks noGrp="1"/>
          </p:cNvSpPr>
          <p:nvPr>
            <p:ph type="title"/>
          </p:nvPr>
        </p:nvSpPr>
        <p:spPr/>
        <p:txBody>
          <a:bodyPr/>
          <a:lstStyle/>
          <a:p>
            <a:r>
              <a:rPr lang="cs-CZ" sz="4000" dirty="0" smtClean="0">
                <a:latin typeface="Verdana" pitchFamily="34" charset="0"/>
              </a:rPr>
              <a:t>Použité zdroje:</a:t>
            </a:r>
          </a:p>
        </p:txBody>
      </p:sp>
      <p:sp>
        <p:nvSpPr>
          <p:cNvPr id="17411" name="Zástupný symbol pro obsah 5"/>
          <p:cNvSpPr>
            <a:spLocks noGrp="1"/>
          </p:cNvSpPr>
          <p:nvPr>
            <p:ph idx="1"/>
          </p:nvPr>
        </p:nvSpPr>
        <p:spPr/>
        <p:txBody>
          <a:bodyPr/>
          <a:lstStyle/>
          <a:p>
            <a:r>
              <a:rPr lang="cs-CZ" sz="2000" dirty="0" smtClean="0">
                <a:latin typeface="Verdana" pitchFamily="34" charset="0"/>
              </a:rPr>
              <a:t>MACH, J., PLUCKOVÁ, I., ŠIBOR, J. </a:t>
            </a:r>
            <a:r>
              <a:rPr lang="cs-CZ" sz="2000" i="1" dirty="0" smtClean="0">
                <a:latin typeface="Verdana" pitchFamily="34" charset="0"/>
              </a:rPr>
              <a:t>Chemie pro 8. ročník. Úvod do obecné a anorganické chemie</a:t>
            </a:r>
            <a:r>
              <a:rPr lang="cs-CZ" sz="2000" dirty="0" smtClean="0">
                <a:latin typeface="Verdana" pitchFamily="34" charset="0"/>
              </a:rPr>
              <a:t>. Brno: NOVÁ ŠKOLA, s.r.o., 2010. ISBN 978-80-7289-133-7.</a:t>
            </a:r>
          </a:p>
          <a:p>
            <a:r>
              <a:rPr lang="cs-CZ" sz="2000" dirty="0" smtClean="0">
                <a:latin typeface="Verdana" pitchFamily="34" charset="0"/>
              </a:rPr>
              <a:t>ŠKODA, J., DOULÍK, P. </a:t>
            </a:r>
            <a:r>
              <a:rPr lang="cs-CZ" sz="2000" i="1" dirty="0" smtClean="0">
                <a:latin typeface="Verdana" pitchFamily="34" charset="0"/>
              </a:rPr>
              <a:t>Chemie 8 učebnice pro základní školy a víceletá gymnázia. Plzeň: </a:t>
            </a:r>
            <a:r>
              <a:rPr lang="cs-CZ" sz="2000" i="1" dirty="0" err="1" smtClean="0">
                <a:latin typeface="Verdana" pitchFamily="34" charset="0"/>
              </a:rPr>
              <a:t>Fraus</a:t>
            </a:r>
            <a:r>
              <a:rPr lang="cs-CZ" sz="2000" i="1" dirty="0" smtClean="0">
                <a:latin typeface="Verdana" pitchFamily="34" charset="0"/>
              </a:rPr>
              <a:t>, 1.vydání, 2006. ISBN 80-7238-442-2.</a:t>
            </a:r>
          </a:p>
          <a:p>
            <a:r>
              <a:rPr lang="cs-CZ" sz="2000" dirty="0" smtClean="0">
                <a:latin typeface="Verdana" pitchFamily="34" charset="0"/>
              </a:rPr>
              <a:t>BENEŠOVÁ, M., SATRAPOVÁ, H. </a:t>
            </a:r>
            <a:r>
              <a:rPr lang="cs-CZ" sz="2000" i="1" dirty="0" smtClean="0">
                <a:latin typeface="Verdana" pitchFamily="34" charset="0"/>
              </a:rPr>
              <a:t>Odmaturuj z chemie.</a:t>
            </a:r>
            <a:r>
              <a:rPr lang="cs-CZ" sz="2000" dirty="0" smtClean="0">
                <a:latin typeface="Verdana" pitchFamily="34" charset="0"/>
              </a:rPr>
              <a:t> Brno. DIDAKTIS s.r.o., 2002. ISBN 80-86285-56-1.</a:t>
            </a:r>
            <a:endParaRPr lang="cs-CZ" sz="2000" i="1" dirty="0" smtClean="0">
              <a:latin typeface="Verdana" pitchFamily="34" charset="0"/>
            </a:endParaRPr>
          </a:p>
          <a:p>
            <a:r>
              <a:rPr lang="cs-CZ" sz="2000" cap="all" dirty="0" err="1" smtClean="0">
                <a:latin typeface="Verdana" pitchFamily="34" charset="0"/>
              </a:rPr>
              <a:t>Čtrnáctová</a:t>
            </a:r>
            <a:r>
              <a:rPr lang="cs-CZ" sz="2000" dirty="0" smtClean="0">
                <a:latin typeface="Verdana" pitchFamily="34" charset="0"/>
              </a:rPr>
              <a:t>, H., KOLÁŘ, K., SVOBODOVÄ, M., ZEMÁNEK, F. </a:t>
            </a:r>
            <a:r>
              <a:rPr lang="cs-CZ" sz="2000" i="1" dirty="0" smtClean="0">
                <a:latin typeface="Verdana" pitchFamily="34" charset="0"/>
              </a:rPr>
              <a:t>Přehled chemie pro základní školy. </a:t>
            </a:r>
            <a:r>
              <a:rPr lang="cs-CZ" sz="2000" dirty="0" smtClean="0">
                <a:latin typeface="Verdana" pitchFamily="34" charset="0"/>
              </a:rPr>
              <a:t>Praha: SPN a.s. , 2006. ISBN 80-7235-260-1.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39552" y="908720"/>
            <a:ext cx="7161213" cy="3578225"/>
          </a:xfrm>
        </p:spPr>
        <p:txBody>
          <a:bodyPr rtlCol="0">
            <a:normAutofit/>
          </a:bodyPr>
          <a:lstStyle/>
          <a:p>
            <a:pPr algn="l" fontAlgn="auto">
              <a:lnSpc>
                <a:spcPct val="90000"/>
              </a:lnSpc>
              <a:spcAft>
                <a:spcPts val="0"/>
              </a:spcAft>
              <a:defRPr/>
            </a:pPr>
            <a:r>
              <a:rPr lang="cs-CZ" sz="2000" b="1" dirty="0" smtClean="0"/>
              <a:t>Anotace: </a:t>
            </a:r>
            <a:r>
              <a:rPr lang="cs-CZ" sz="2000" dirty="0" smtClean="0"/>
              <a:t> </a:t>
            </a:r>
            <a:r>
              <a:rPr lang="cs-CZ" sz="2000" i="1" dirty="0" smtClean="0"/>
              <a:t>výuková prezentace v prvním ročníku studia </a:t>
            </a:r>
          </a:p>
          <a:p>
            <a:pPr algn="l" fontAlgn="auto">
              <a:lnSpc>
                <a:spcPct val="90000"/>
              </a:lnSpc>
              <a:spcAft>
                <a:spcPts val="0"/>
              </a:spcAft>
              <a:buFont typeface="Arial" pitchFamily="34" charset="0"/>
              <a:buNone/>
              <a:defRPr/>
            </a:pPr>
            <a:r>
              <a:rPr lang="cs-CZ" sz="2000" b="1" dirty="0" smtClean="0"/>
              <a:t>Předmět:</a:t>
            </a:r>
            <a:r>
              <a:rPr lang="cs-CZ" sz="2000" dirty="0" smtClean="0"/>
              <a:t> </a:t>
            </a:r>
            <a:r>
              <a:rPr lang="cs-CZ" sz="2000" i="1" dirty="0" smtClean="0"/>
              <a:t>chemie</a:t>
            </a:r>
            <a:endParaRPr lang="cs-CZ" sz="2000" i="1" dirty="0"/>
          </a:p>
          <a:p>
            <a:pPr algn="l" fontAlgn="auto">
              <a:lnSpc>
                <a:spcPct val="90000"/>
              </a:lnSpc>
              <a:spcAft>
                <a:spcPts val="0"/>
              </a:spcAft>
              <a:buFont typeface="Arial" pitchFamily="34" charset="0"/>
              <a:buNone/>
              <a:defRPr/>
            </a:pPr>
            <a:r>
              <a:rPr lang="cs-CZ" sz="2000" b="1" dirty="0"/>
              <a:t>Ročník: </a:t>
            </a:r>
            <a:r>
              <a:rPr lang="cs-CZ" sz="2000" i="1" dirty="0"/>
              <a:t>I. ročník SŠ</a:t>
            </a:r>
          </a:p>
          <a:p>
            <a:pPr algn="l" fontAlgn="auto">
              <a:lnSpc>
                <a:spcPct val="90000"/>
              </a:lnSpc>
              <a:spcAft>
                <a:spcPts val="0"/>
              </a:spcAft>
              <a:buFont typeface="Arial" pitchFamily="34" charset="0"/>
              <a:buNone/>
              <a:defRPr/>
            </a:pPr>
            <a:r>
              <a:rPr lang="cs-CZ" sz="2000" b="1" dirty="0" smtClean="0"/>
              <a:t>Tematický </a:t>
            </a:r>
            <a:r>
              <a:rPr lang="cs-CZ" sz="2000" b="1" dirty="0"/>
              <a:t>celek</a:t>
            </a:r>
            <a:r>
              <a:rPr lang="cs-CZ" sz="2000" b="1" dirty="0" smtClean="0"/>
              <a:t>: </a:t>
            </a:r>
            <a:r>
              <a:rPr lang="cs-CZ" sz="2000" i="1" dirty="0" smtClean="0"/>
              <a:t>obecná chemie</a:t>
            </a:r>
            <a:endParaRPr lang="cs-CZ" sz="2000" i="1" dirty="0"/>
          </a:p>
          <a:p>
            <a:pPr algn="l" fontAlgn="auto">
              <a:lnSpc>
                <a:spcPct val="90000"/>
              </a:lnSpc>
              <a:spcAft>
                <a:spcPts val="0"/>
              </a:spcAft>
              <a:buFont typeface="Arial" pitchFamily="34" charset="0"/>
              <a:buNone/>
              <a:defRPr/>
            </a:pPr>
            <a:r>
              <a:rPr lang="cs-CZ" sz="2000" b="1" dirty="0"/>
              <a:t>Klíčová slova: </a:t>
            </a:r>
            <a:r>
              <a:rPr lang="cs-CZ" sz="2000" i="1" dirty="0" smtClean="0"/>
              <a:t>směs, fyzikální metody oddělování složek směsí, extrakce, krystalizace, chromatografie, sublimace  </a:t>
            </a:r>
            <a:endParaRPr lang="cs-CZ" sz="2000" i="1" dirty="0"/>
          </a:p>
          <a:p>
            <a:pPr algn="l" fontAlgn="auto">
              <a:lnSpc>
                <a:spcPct val="90000"/>
              </a:lnSpc>
              <a:spcAft>
                <a:spcPts val="0"/>
              </a:spcAft>
              <a:buFont typeface="Arial" pitchFamily="34" charset="0"/>
              <a:buNone/>
              <a:defRPr/>
            </a:pPr>
            <a:r>
              <a:rPr lang="cs-CZ" sz="2000" b="1" dirty="0"/>
              <a:t>Forma:</a:t>
            </a:r>
            <a:r>
              <a:rPr lang="cs-CZ" sz="2000" dirty="0"/>
              <a:t> </a:t>
            </a:r>
            <a:r>
              <a:rPr lang="cs-CZ" sz="2000" i="1" dirty="0" smtClean="0"/>
              <a:t>vysvětlování, pozorování a demonstrace</a:t>
            </a:r>
            <a:r>
              <a:rPr lang="cs-CZ" sz="2000" dirty="0"/>
              <a:t>	</a:t>
            </a:r>
          </a:p>
          <a:p>
            <a:pPr algn="l" fontAlgn="auto">
              <a:lnSpc>
                <a:spcPct val="90000"/>
              </a:lnSpc>
              <a:spcAft>
                <a:spcPts val="0"/>
              </a:spcAft>
              <a:buFont typeface="Arial" pitchFamily="34" charset="0"/>
              <a:buNone/>
              <a:defRPr/>
            </a:pPr>
            <a:r>
              <a:rPr lang="cs-CZ" sz="2000" b="1" dirty="0"/>
              <a:t>Datum vytvoření: </a:t>
            </a:r>
            <a:r>
              <a:rPr lang="cs-CZ" sz="2000" i="1" dirty="0" smtClean="0"/>
              <a:t>6. 11. </a:t>
            </a:r>
            <a:r>
              <a:rPr lang="cs-CZ" sz="2000" i="1" dirty="0"/>
              <a:t>2012</a:t>
            </a:r>
          </a:p>
          <a:p>
            <a:pPr algn="l" fontAlgn="auto">
              <a:lnSpc>
                <a:spcPct val="90000"/>
              </a:lnSpc>
              <a:spcAft>
                <a:spcPts val="0"/>
              </a:spcAft>
              <a:buFont typeface="Arial" pitchFamily="34" charset="0"/>
              <a:buNone/>
              <a:defRPr/>
            </a:pPr>
            <a:endParaRPr lang="cs-CZ"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ctrTitle"/>
          </p:nvPr>
        </p:nvSpPr>
        <p:spPr>
          <a:xfrm>
            <a:off x="684213" y="1124745"/>
            <a:ext cx="7772400" cy="1584175"/>
          </a:xfrm>
        </p:spPr>
        <p:txBody>
          <a:bodyPr/>
          <a:lstStyle/>
          <a:p>
            <a:r>
              <a:rPr lang="cs-CZ" sz="4000" dirty="0" smtClean="0">
                <a:solidFill>
                  <a:srgbClr val="C00000"/>
                </a:solidFill>
                <a:latin typeface="Verdana" pitchFamily="34" charset="0"/>
              </a:rPr>
              <a:t>Oddělování složek směsí</a:t>
            </a:r>
          </a:p>
        </p:txBody>
      </p:sp>
      <p:sp>
        <p:nvSpPr>
          <p:cNvPr id="3075" name="Podnadpis 2"/>
          <p:cNvSpPr>
            <a:spLocks noGrp="1"/>
          </p:cNvSpPr>
          <p:nvPr>
            <p:ph type="subTitle" idx="1"/>
          </p:nvPr>
        </p:nvSpPr>
        <p:spPr>
          <a:xfrm>
            <a:off x="1116013" y="2636912"/>
            <a:ext cx="7056437" cy="648072"/>
          </a:xfrm>
        </p:spPr>
        <p:txBody>
          <a:bodyPr rtlCol="0">
            <a:noAutofit/>
          </a:bodyPr>
          <a:lstStyle/>
          <a:p>
            <a:pPr fontAlgn="auto">
              <a:spcAft>
                <a:spcPts val="0"/>
              </a:spcAft>
              <a:buFont typeface="Arial" pitchFamily="34" charset="0"/>
              <a:buNone/>
              <a:defRPr/>
            </a:pPr>
            <a:r>
              <a:rPr lang="cs-CZ" sz="3600" dirty="0" smtClean="0">
                <a:solidFill>
                  <a:schemeClr val="tx1"/>
                </a:solidFill>
                <a:latin typeface="Verdana" pitchFamily="34" charset="0"/>
              </a:rPr>
              <a:t>metody</a:t>
            </a:r>
          </a:p>
        </p:txBody>
      </p:sp>
      <p:sp>
        <p:nvSpPr>
          <p:cNvPr id="5" name="TextovéPole 4"/>
          <p:cNvSpPr txBox="1"/>
          <p:nvPr/>
        </p:nvSpPr>
        <p:spPr>
          <a:xfrm>
            <a:off x="539552" y="5589240"/>
            <a:ext cx="2052736" cy="646331"/>
          </a:xfrm>
          <a:prstGeom prst="rect">
            <a:avLst/>
          </a:prstGeom>
          <a:noFill/>
        </p:spPr>
        <p:txBody>
          <a:bodyPr wrap="square" rtlCol="0">
            <a:spAutoFit/>
          </a:bodyPr>
          <a:lstStyle/>
          <a:p>
            <a:r>
              <a:rPr lang="cs-CZ" dirty="0" smtClean="0"/>
              <a:t>Obr. 1 Laboratorní práce žáků</a:t>
            </a:r>
            <a:endParaRPr lang="cs-CZ" dirty="0"/>
          </a:p>
        </p:txBody>
      </p:sp>
      <p:pic>
        <p:nvPicPr>
          <p:cNvPr id="2" name="Picture 2" descr="C:\Ivana\DUM foto\PA160012a.jpg"/>
          <p:cNvPicPr>
            <a:picLocks noChangeAspect="1" noChangeArrowheads="1"/>
          </p:cNvPicPr>
          <p:nvPr/>
        </p:nvPicPr>
        <p:blipFill>
          <a:blip r:embed="rId2" cstate="print"/>
          <a:srcRect/>
          <a:stretch>
            <a:fillRect/>
          </a:stretch>
        </p:blipFill>
        <p:spPr bwMode="auto">
          <a:xfrm>
            <a:off x="2843808" y="3284984"/>
            <a:ext cx="3456384" cy="298767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itchFamily="34" charset="0"/>
              </a:rPr>
              <a:t>Směsi</a:t>
            </a:r>
            <a:endParaRPr lang="cs-CZ" sz="4000" dirty="0">
              <a:latin typeface="Verdana" pitchFamily="34" charset="0"/>
            </a:endParaRPr>
          </a:p>
        </p:txBody>
      </p:sp>
      <p:sp>
        <p:nvSpPr>
          <p:cNvPr id="3" name="Zástupný symbol pro obsah 2"/>
          <p:cNvSpPr>
            <a:spLocks noGrp="1"/>
          </p:cNvSpPr>
          <p:nvPr>
            <p:ph idx="1"/>
          </p:nvPr>
        </p:nvSpPr>
        <p:spPr>
          <a:xfrm>
            <a:off x="457200" y="1268760"/>
            <a:ext cx="8229600" cy="5112568"/>
          </a:xfrm>
        </p:spPr>
        <p:txBody>
          <a:bodyPr/>
          <a:lstStyle/>
          <a:p>
            <a:pPr>
              <a:buNone/>
            </a:pPr>
            <a:r>
              <a:rPr lang="cs-CZ" sz="2400" dirty="0" smtClean="0">
                <a:latin typeface="Verdana" pitchFamily="34" charset="0"/>
              </a:rPr>
              <a:t>Uveďte složky směsi: bronz, malta, dešťová voda.</a:t>
            </a:r>
          </a:p>
          <a:p>
            <a:pPr marL="0" indent="0">
              <a:buNone/>
            </a:pPr>
            <a:endParaRPr lang="cs-CZ" sz="2400" dirty="0" smtClean="0">
              <a:latin typeface="Verdana" pitchFamily="34" charset="0"/>
            </a:endParaRPr>
          </a:p>
          <a:p>
            <a:pPr marL="0" indent="0">
              <a:buNone/>
            </a:pPr>
            <a:r>
              <a:rPr lang="cs-CZ" sz="2400" dirty="0" smtClean="0">
                <a:latin typeface="Verdana" pitchFamily="34" charset="0"/>
              </a:rPr>
              <a:t>O jaký typ směsi se jedná           ? </a:t>
            </a:r>
          </a:p>
          <a:p>
            <a:pPr marL="0" indent="0">
              <a:buNone/>
            </a:pPr>
            <a:r>
              <a:rPr lang="cs-CZ" sz="2400" dirty="0" smtClean="0">
                <a:latin typeface="Verdana" pitchFamily="34" charset="0"/>
              </a:rPr>
              <a:t>Uveďte její složky a jejich            skupenství.</a:t>
            </a:r>
          </a:p>
          <a:p>
            <a:pPr>
              <a:buNone/>
            </a:pPr>
            <a:endParaRPr lang="cs-CZ" sz="2400" dirty="0" smtClean="0">
              <a:latin typeface="Verdana" pitchFamily="34" charset="0"/>
            </a:endParaRPr>
          </a:p>
          <a:p>
            <a:pPr marL="0" indent="0">
              <a:buNone/>
            </a:pPr>
            <a:r>
              <a:rPr lang="cs-CZ" sz="2400" dirty="0" smtClean="0">
                <a:latin typeface="Verdana" pitchFamily="34" charset="0"/>
              </a:rPr>
              <a:t>Který typ směsi vzniká při rozptylování toaletní vody do vzduchu?</a:t>
            </a:r>
          </a:p>
          <a:p>
            <a:pPr>
              <a:buNone/>
            </a:pPr>
            <a:r>
              <a:rPr lang="cs-CZ" sz="2400" dirty="0" smtClean="0">
                <a:latin typeface="Verdana" pitchFamily="34" charset="0"/>
              </a:rPr>
              <a:t>Který typ směsi vzniká při úniku ropy do moře?</a:t>
            </a:r>
          </a:p>
          <a:p>
            <a:pPr marL="0" indent="0">
              <a:buNone/>
            </a:pPr>
            <a:r>
              <a:rPr lang="cs-CZ" sz="2400" dirty="0" smtClean="0">
                <a:latin typeface="Verdana" pitchFamily="34" charset="0"/>
              </a:rPr>
              <a:t>Jakým způsobem můžeme od sebe oddělit složky směsi </a:t>
            </a:r>
            <a:r>
              <a:rPr lang="cs-CZ" sz="2400" dirty="0" err="1" smtClean="0">
                <a:latin typeface="Verdana" pitchFamily="34" charset="0"/>
              </a:rPr>
              <a:t>ethanolu</a:t>
            </a:r>
            <a:r>
              <a:rPr lang="cs-CZ" sz="2400" dirty="0" smtClean="0">
                <a:latin typeface="Verdana" pitchFamily="34" charset="0"/>
              </a:rPr>
              <a:t> a vody?</a:t>
            </a:r>
          </a:p>
          <a:p>
            <a:pPr marL="0" indent="0">
              <a:buNone/>
            </a:pPr>
            <a:r>
              <a:rPr lang="cs-CZ" sz="2400" dirty="0" smtClean="0">
                <a:latin typeface="Verdana" pitchFamily="34" charset="0"/>
              </a:rPr>
              <a:t>Jaké druhy filtrů lze použít v domácnosti a jaké      v průmyslu?</a:t>
            </a:r>
          </a:p>
          <a:p>
            <a:pPr>
              <a:buNone/>
            </a:pPr>
            <a:endParaRPr lang="cs-CZ" dirty="0"/>
          </a:p>
        </p:txBody>
      </p:sp>
      <p:pic>
        <p:nvPicPr>
          <p:cNvPr id="2050" name="Picture 2" descr="C:\Ivana\DUM foto\P9300311a.jpg"/>
          <p:cNvPicPr>
            <a:picLocks noChangeAspect="1" noChangeArrowheads="1"/>
          </p:cNvPicPr>
          <p:nvPr/>
        </p:nvPicPr>
        <p:blipFill>
          <a:blip r:embed="rId2" cstate="print"/>
          <a:srcRect/>
          <a:stretch>
            <a:fillRect/>
          </a:stretch>
        </p:blipFill>
        <p:spPr bwMode="auto">
          <a:xfrm>
            <a:off x="4644008" y="1844824"/>
            <a:ext cx="940189" cy="138825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1000" fill="hold"/>
                                        <p:tgtEl>
                                          <p:spTgt spid="2050"/>
                                        </p:tgtEl>
                                        <p:attrNameLst>
                                          <p:attrName>ppt_x</p:attrName>
                                        </p:attrNameLst>
                                      </p:cBhvr>
                                      <p:tavLst>
                                        <p:tav tm="0">
                                          <p:val>
                                            <p:strVal val="0-#ppt_w/2"/>
                                          </p:val>
                                        </p:tav>
                                        <p:tav tm="100000">
                                          <p:val>
                                            <p:strVal val="#ppt_x"/>
                                          </p:val>
                                        </p:tav>
                                      </p:tavLst>
                                    </p:anim>
                                    <p:anim calcmode="lin" valueType="num">
                                      <p:cBhvr additive="base">
                                        <p:cTn id="16" dur="10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itchFamily="34" charset="0"/>
              </a:rPr>
              <a:t>Oddělování složek směsí</a:t>
            </a:r>
            <a:endParaRPr lang="cs-CZ" sz="4000" dirty="0"/>
          </a:p>
        </p:txBody>
      </p:sp>
      <p:sp>
        <p:nvSpPr>
          <p:cNvPr id="3" name="Zástupný symbol pro obsah 2"/>
          <p:cNvSpPr>
            <a:spLocks noGrp="1"/>
          </p:cNvSpPr>
          <p:nvPr>
            <p:ph idx="1"/>
          </p:nvPr>
        </p:nvSpPr>
        <p:spPr>
          <a:xfrm>
            <a:off x="457200" y="1412777"/>
            <a:ext cx="8229600" cy="2160240"/>
          </a:xfrm>
        </p:spPr>
        <p:txBody>
          <a:bodyPr/>
          <a:lstStyle/>
          <a:p>
            <a:pPr marL="357188" indent="-357188">
              <a:buFont typeface="Arial" pitchFamily="34" charset="0"/>
              <a:buChar char="•"/>
            </a:pPr>
            <a:r>
              <a:rPr lang="cs-CZ" sz="2400" dirty="0" smtClean="0">
                <a:solidFill>
                  <a:srgbClr val="FF0000"/>
                </a:solidFill>
                <a:latin typeface="Verdana" pitchFamily="34" charset="0"/>
              </a:rPr>
              <a:t>extrakce(vyluhování) </a:t>
            </a:r>
            <a:r>
              <a:rPr lang="cs-CZ" sz="2400" dirty="0" smtClean="0">
                <a:latin typeface="Verdana" pitchFamily="34" charset="0"/>
              </a:rPr>
              <a:t>=</a:t>
            </a:r>
            <a:r>
              <a:rPr lang="cs-CZ" sz="2400" dirty="0" smtClean="0">
                <a:solidFill>
                  <a:srgbClr val="FF0000"/>
                </a:solidFill>
                <a:latin typeface="Verdana" pitchFamily="34" charset="0"/>
              </a:rPr>
              <a:t> </a:t>
            </a:r>
            <a:r>
              <a:rPr lang="cs-CZ" sz="2400" dirty="0" smtClean="0">
                <a:latin typeface="Verdana" pitchFamily="34" charset="0"/>
              </a:rPr>
              <a:t>oddělování pevných složek směsi, využívá se rozdílné rozpustnosti    v určitém rozpouštědle. Roztok rozpuštěné složky se potom oddělí od ostatních filtrací, odpařením rozpouštědla nebo destilací.</a:t>
            </a:r>
            <a:endParaRPr lang="cs-CZ" sz="2400" dirty="0" smtClean="0">
              <a:solidFill>
                <a:srgbClr val="FF0000"/>
              </a:solidFill>
              <a:latin typeface="Verdana" pitchFamily="34" charset="0"/>
            </a:endParaRPr>
          </a:p>
          <a:p>
            <a:pPr>
              <a:buNone/>
            </a:pPr>
            <a:endParaRPr lang="cs-CZ" sz="2400" dirty="0" smtClean="0">
              <a:solidFill>
                <a:srgbClr val="FF0000"/>
              </a:solidFill>
              <a:latin typeface="Verdana" pitchFamily="34" charset="0"/>
            </a:endParaRPr>
          </a:p>
          <a:p>
            <a:endParaRPr lang="cs-CZ" dirty="0"/>
          </a:p>
        </p:txBody>
      </p:sp>
      <p:pic>
        <p:nvPicPr>
          <p:cNvPr id="6146" name="Picture 2" descr="C:\Ivana\DUM foto\P9300271a.jpg"/>
          <p:cNvPicPr>
            <a:picLocks noChangeAspect="1" noChangeArrowheads="1"/>
          </p:cNvPicPr>
          <p:nvPr/>
        </p:nvPicPr>
        <p:blipFill>
          <a:blip r:embed="rId2" cstate="print"/>
          <a:srcRect/>
          <a:stretch>
            <a:fillRect/>
          </a:stretch>
        </p:blipFill>
        <p:spPr bwMode="auto">
          <a:xfrm>
            <a:off x="6156176" y="3284984"/>
            <a:ext cx="2232248" cy="2975816"/>
          </a:xfrm>
          <a:prstGeom prst="rect">
            <a:avLst/>
          </a:prstGeom>
          <a:noFill/>
        </p:spPr>
      </p:pic>
      <p:sp>
        <p:nvSpPr>
          <p:cNvPr id="6" name="TextovéPole 5"/>
          <p:cNvSpPr txBox="1"/>
          <p:nvPr/>
        </p:nvSpPr>
        <p:spPr>
          <a:xfrm>
            <a:off x="3347864" y="5949280"/>
            <a:ext cx="2520280" cy="369332"/>
          </a:xfrm>
          <a:prstGeom prst="rect">
            <a:avLst/>
          </a:prstGeom>
          <a:noFill/>
        </p:spPr>
        <p:txBody>
          <a:bodyPr wrap="square" rtlCol="0">
            <a:spAutoFit/>
          </a:bodyPr>
          <a:lstStyle/>
          <a:p>
            <a:r>
              <a:rPr lang="cs-CZ" dirty="0" smtClean="0"/>
              <a:t>Obr. 2  Extrakt z rostlin </a:t>
            </a:r>
            <a:endParaRPr lang="cs-CZ" dirty="0"/>
          </a:p>
        </p:txBody>
      </p:sp>
      <p:sp>
        <p:nvSpPr>
          <p:cNvPr id="7" name="TextovéPole 6"/>
          <p:cNvSpPr txBox="1"/>
          <p:nvPr/>
        </p:nvSpPr>
        <p:spPr>
          <a:xfrm>
            <a:off x="539552" y="3645024"/>
            <a:ext cx="5046574" cy="1846659"/>
          </a:xfrm>
          <a:prstGeom prst="rect">
            <a:avLst/>
          </a:prstGeom>
          <a:noFill/>
        </p:spPr>
        <p:txBody>
          <a:bodyPr wrap="none" rtlCol="0">
            <a:spAutoFit/>
          </a:bodyPr>
          <a:lstStyle/>
          <a:p>
            <a:pPr marL="0" indent="0">
              <a:buNone/>
            </a:pPr>
            <a:r>
              <a:rPr lang="cs-CZ" sz="2400" dirty="0" smtClean="0">
                <a:latin typeface="Verdana" pitchFamily="34" charset="0"/>
              </a:rPr>
              <a:t>Využití: vyluhování barviv</a:t>
            </a:r>
          </a:p>
          <a:p>
            <a:pPr marL="0" indent="0">
              <a:buNone/>
            </a:pPr>
            <a:r>
              <a:rPr lang="cs-CZ" sz="2400" dirty="0" smtClean="0">
                <a:latin typeface="Verdana" pitchFamily="34" charset="0"/>
              </a:rPr>
              <a:t>z přírodních materiálů, léčivých</a:t>
            </a:r>
          </a:p>
          <a:p>
            <a:pPr marL="0" indent="0">
              <a:buNone/>
            </a:pPr>
            <a:r>
              <a:rPr lang="cs-CZ" sz="2400" dirty="0" smtClean="0">
                <a:latin typeface="Verdana" pitchFamily="34" charset="0"/>
              </a:rPr>
              <a:t>látek z rostlin, příprava čaje,</a:t>
            </a:r>
          </a:p>
          <a:p>
            <a:pPr marL="0" indent="0">
              <a:buNone/>
            </a:pPr>
            <a:r>
              <a:rPr lang="cs-CZ" sz="2400" dirty="0" smtClean="0">
                <a:latin typeface="Verdana" pitchFamily="34" charset="0"/>
              </a:rPr>
              <a:t>kávy, výroba rostlinných olejů</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2000" fill="hold"/>
                                        <p:tgtEl>
                                          <p:spTgt spid="6146"/>
                                        </p:tgtEl>
                                        <p:attrNameLst>
                                          <p:attrName>ppt_x</p:attrName>
                                        </p:attrNameLst>
                                      </p:cBhvr>
                                      <p:tavLst>
                                        <p:tav tm="0">
                                          <p:val>
                                            <p:strVal val="#ppt_x"/>
                                          </p:val>
                                        </p:tav>
                                        <p:tav tm="100000">
                                          <p:val>
                                            <p:strVal val="#ppt_x"/>
                                          </p:val>
                                        </p:tav>
                                      </p:tavLst>
                                    </p:anim>
                                    <p:anim calcmode="lin" valueType="num">
                                      <p:cBhvr additive="base">
                                        <p:cTn id="14" dur="2000" fill="hold"/>
                                        <p:tgtEl>
                                          <p:spTgt spid="614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ppt_x"/>
                                          </p:val>
                                        </p:tav>
                                        <p:tav tm="100000">
                                          <p:val>
                                            <p:strVal val="#ppt_x"/>
                                          </p:val>
                                        </p:tav>
                                      </p:tavLst>
                                    </p:anim>
                                    <p:anim calcmode="lin" valueType="num">
                                      <p:cBhvr additive="base">
                                        <p:cTn id="1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itchFamily="34" charset="0"/>
              </a:rPr>
              <a:t>Oddělování složek směsí</a:t>
            </a:r>
            <a:endParaRPr lang="cs-CZ" sz="4000" dirty="0"/>
          </a:p>
        </p:txBody>
      </p:sp>
      <p:sp>
        <p:nvSpPr>
          <p:cNvPr id="3" name="Zástupný symbol pro obsah 2"/>
          <p:cNvSpPr>
            <a:spLocks noGrp="1"/>
          </p:cNvSpPr>
          <p:nvPr>
            <p:ph idx="1"/>
          </p:nvPr>
        </p:nvSpPr>
        <p:spPr>
          <a:xfrm>
            <a:off x="457200" y="1412777"/>
            <a:ext cx="8229600" cy="2160240"/>
          </a:xfrm>
        </p:spPr>
        <p:txBody>
          <a:bodyPr/>
          <a:lstStyle/>
          <a:p>
            <a:pPr marL="357188" indent="-357188">
              <a:buFont typeface="Arial" pitchFamily="34" charset="0"/>
              <a:buChar char="•"/>
            </a:pPr>
            <a:r>
              <a:rPr lang="cs-CZ" sz="2400" dirty="0" smtClean="0">
                <a:solidFill>
                  <a:srgbClr val="FF0000"/>
                </a:solidFill>
                <a:latin typeface="Verdana" pitchFamily="34" charset="0"/>
              </a:rPr>
              <a:t>krystalizace </a:t>
            </a:r>
            <a:r>
              <a:rPr lang="cs-CZ" sz="2400" dirty="0" smtClean="0">
                <a:latin typeface="Verdana" pitchFamily="34" charset="0"/>
              </a:rPr>
              <a:t>=</a:t>
            </a:r>
            <a:r>
              <a:rPr lang="cs-CZ" sz="2400" dirty="0" smtClean="0">
                <a:solidFill>
                  <a:srgbClr val="FF0000"/>
                </a:solidFill>
                <a:latin typeface="Verdana" pitchFamily="34" charset="0"/>
              </a:rPr>
              <a:t> </a:t>
            </a:r>
            <a:r>
              <a:rPr lang="cs-CZ" sz="2400" dirty="0" smtClean="0">
                <a:latin typeface="Verdana" pitchFamily="34" charset="0"/>
              </a:rPr>
              <a:t>oddělování rozpuštěných pevných složek směsi, využívá se jejich rozdílné rozpustnosti v určitém rozpouštědle. Pevná látka se vyloučí v podobě krystalů zpravidla v čisté formě. Filtraci lze urychlit ochlazením směsi.</a:t>
            </a:r>
          </a:p>
          <a:p>
            <a:pPr marL="0" indent="0">
              <a:buNone/>
            </a:pPr>
            <a:endParaRPr lang="cs-CZ" sz="2400" dirty="0" smtClean="0">
              <a:latin typeface="Verdana" pitchFamily="34" charset="0"/>
            </a:endParaRPr>
          </a:p>
          <a:p>
            <a:pPr>
              <a:buNone/>
            </a:pPr>
            <a:endParaRPr lang="cs-CZ" sz="2400" dirty="0">
              <a:latin typeface="Verdana" pitchFamily="34" charset="0"/>
            </a:endParaRPr>
          </a:p>
        </p:txBody>
      </p:sp>
      <p:pic>
        <p:nvPicPr>
          <p:cNvPr id="7170" name="Picture 2" descr="C:\Ivana\Töpfer_Detail.jpg"/>
          <p:cNvPicPr>
            <a:picLocks noChangeAspect="1" noChangeArrowheads="1"/>
          </p:cNvPicPr>
          <p:nvPr/>
        </p:nvPicPr>
        <p:blipFill>
          <a:blip r:embed="rId2" cstate="print">
            <a:lum contrast="20000"/>
          </a:blip>
          <a:srcRect/>
          <a:stretch>
            <a:fillRect/>
          </a:stretch>
        </p:blipFill>
        <p:spPr bwMode="auto">
          <a:xfrm>
            <a:off x="4740019" y="3501008"/>
            <a:ext cx="3648405" cy="2736304"/>
          </a:xfrm>
          <a:prstGeom prst="rect">
            <a:avLst/>
          </a:prstGeom>
          <a:noFill/>
        </p:spPr>
      </p:pic>
      <p:sp>
        <p:nvSpPr>
          <p:cNvPr id="5" name="TextovéPole 4"/>
          <p:cNvSpPr txBox="1"/>
          <p:nvPr/>
        </p:nvSpPr>
        <p:spPr>
          <a:xfrm>
            <a:off x="2267744" y="5805264"/>
            <a:ext cx="2376264" cy="369332"/>
          </a:xfrm>
          <a:prstGeom prst="rect">
            <a:avLst/>
          </a:prstGeom>
          <a:noFill/>
        </p:spPr>
        <p:txBody>
          <a:bodyPr wrap="square" rtlCol="0">
            <a:spAutoFit/>
          </a:bodyPr>
          <a:lstStyle/>
          <a:p>
            <a:r>
              <a:rPr lang="cs-CZ" dirty="0" smtClean="0"/>
              <a:t>Obr. 3  Krystaly </a:t>
            </a:r>
            <a:r>
              <a:rPr lang="cs-CZ" dirty="0" err="1" smtClean="0"/>
              <a:t>NaCl</a:t>
            </a:r>
            <a:endParaRPr lang="cs-CZ" dirty="0"/>
          </a:p>
        </p:txBody>
      </p:sp>
      <p:sp>
        <p:nvSpPr>
          <p:cNvPr id="6" name="TextovéPole 5"/>
          <p:cNvSpPr txBox="1"/>
          <p:nvPr/>
        </p:nvSpPr>
        <p:spPr>
          <a:xfrm>
            <a:off x="467544" y="3573016"/>
            <a:ext cx="4079963" cy="1846659"/>
          </a:xfrm>
          <a:prstGeom prst="rect">
            <a:avLst/>
          </a:prstGeom>
          <a:noFill/>
        </p:spPr>
        <p:txBody>
          <a:bodyPr wrap="none" rtlCol="0">
            <a:spAutoFit/>
          </a:bodyPr>
          <a:lstStyle/>
          <a:p>
            <a:pPr marL="0" indent="0">
              <a:buNone/>
            </a:pPr>
            <a:r>
              <a:rPr lang="cs-CZ" sz="2400" dirty="0" smtClean="0">
                <a:latin typeface="Verdana" pitchFamily="34" charset="0"/>
              </a:rPr>
              <a:t>Využití: výroba cukru,</a:t>
            </a:r>
          </a:p>
          <a:p>
            <a:pPr marL="0" indent="0">
              <a:buNone/>
            </a:pPr>
            <a:r>
              <a:rPr lang="cs-CZ" sz="2400" dirty="0" smtClean="0">
                <a:latin typeface="Verdana" pitchFamily="34" charset="0"/>
              </a:rPr>
              <a:t>výroba krystalů křemíku,</a:t>
            </a:r>
          </a:p>
          <a:p>
            <a:pPr marL="0" indent="0">
              <a:buNone/>
            </a:pPr>
            <a:r>
              <a:rPr lang="cs-CZ" sz="2400" dirty="0" smtClean="0">
                <a:latin typeface="Verdana" pitchFamily="34" charset="0"/>
              </a:rPr>
              <a:t>germania, získávání soli</a:t>
            </a:r>
          </a:p>
          <a:p>
            <a:pPr marL="0" indent="0">
              <a:buNone/>
            </a:pPr>
            <a:r>
              <a:rPr lang="cs-CZ" sz="2400" dirty="0" smtClean="0">
                <a:latin typeface="Verdana" pitchFamily="34" charset="0"/>
              </a:rPr>
              <a:t>z mořské vody</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 calcmode="lin" valueType="num">
                                      <p:cBhvr additive="base">
                                        <p:cTn id="13" dur="2000" fill="hold"/>
                                        <p:tgtEl>
                                          <p:spTgt spid="7170"/>
                                        </p:tgtEl>
                                        <p:attrNameLst>
                                          <p:attrName>ppt_x</p:attrName>
                                        </p:attrNameLst>
                                      </p:cBhvr>
                                      <p:tavLst>
                                        <p:tav tm="0">
                                          <p:val>
                                            <p:strVal val="#ppt_x"/>
                                          </p:val>
                                        </p:tav>
                                        <p:tav tm="100000">
                                          <p:val>
                                            <p:strVal val="#ppt_x"/>
                                          </p:val>
                                        </p:tav>
                                      </p:tavLst>
                                    </p:anim>
                                    <p:anim calcmode="lin" valueType="num">
                                      <p:cBhvr additive="base">
                                        <p:cTn id="14" dur="2000" fill="hold"/>
                                        <p:tgtEl>
                                          <p:spTgt spid="717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ppt_x"/>
                                          </p:val>
                                        </p:tav>
                                        <p:tav tm="100000">
                                          <p:val>
                                            <p:strVal val="#ppt_x"/>
                                          </p:val>
                                        </p:tav>
                                      </p:tavLst>
                                    </p:anim>
                                    <p:anim calcmode="lin" valueType="num">
                                      <p:cBhvr additive="base">
                                        <p:cTn id="1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itchFamily="34" charset="0"/>
              </a:rPr>
              <a:t>Oddělování složek směsí</a:t>
            </a:r>
            <a:endParaRPr lang="cs-CZ" sz="4000" dirty="0"/>
          </a:p>
        </p:txBody>
      </p:sp>
      <p:sp>
        <p:nvSpPr>
          <p:cNvPr id="3" name="Zástupný symbol pro obsah 2"/>
          <p:cNvSpPr>
            <a:spLocks noGrp="1"/>
          </p:cNvSpPr>
          <p:nvPr>
            <p:ph idx="1"/>
          </p:nvPr>
        </p:nvSpPr>
        <p:spPr>
          <a:xfrm>
            <a:off x="457200" y="1340768"/>
            <a:ext cx="8229600" cy="4968552"/>
          </a:xfrm>
        </p:spPr>
        <p:txBody>
          <a:bodyPr/>
          <a:lstStyle/>
          <a:p>
            <a:pPr marL="357188" indent="-357188">
              <a:buFont typeface="Arial" pitchFamily="34" charset="0"/>
              <a:buChar char="•"/>
            </a:pPr>
            <a:r>
              <a:rPr lang="cs-CZ" sz="2400" dirty="0" smtClean="0">
                <a:solidFill>
                  <a:srgbClr val="FF0000"/>
                </a:solidFill>
                <a:latin typeface="Verdana" pitchFamily="34" charset="0"/>
              </a:rPr>
              <a:t>chromatografie </a:t>
            </a:r>
            <a:r>
              <a:rPr lang="cs-CZ" sz="2400" dirty="0" smtClean="0">
                <a:latin typeface="Verdana" pitchFamily="34" charset="0"/>
              </a:rPr>
              <a:t>=</a:t>
            </a:r>
            <a:r>
              <a:rPr lang="cs-CZ" sz="2400" dirty="0" smtClean="0">
                <a:solidFill>
                  <a:srgbClr val="FF0000"/>
                </a:solidFill>
                <a:latin typeface="Verdana" pitchFamily="34" charset="0"/>
              </a:rPr>
              <a:t> </a:t>
            </a:r>
            <a:r>
              <a:rPr lang="cs-CZ" sz="2400" dirty="0" smtClean="0">
                <a:latin typeface="Verdana" pitchFamily="34" charset="0"/>
              </a:rPr>
              <a:t>oddělování složek směsi, při kterém se využívá jejich rozdílné schopnosti vázat se ke dvěma látkám, s nimiž jsou ve styku (jedna je pevná např. křída, druhá je rozpouštědlo např. voda). Každá složka je unášena rozpouštědlem nebo plynem jinou rychlostí. Chromatografie se provádí různým způsobem (plynová, na tenké vrstvě, ...).</a:t>
            </a:r>
          </a:p>
          <a:p>
            <a:pPr>
              <a:buNone/>
            </a:pPr>
            <a:r>
              <a:rPr lang="cs-CZ" sz="2400" i="1" dirty="0" smtClean="0">
                <a:latin typeface="Verdana" pitchFamily="34" charset="0"/>
              </a:rPr>
              <a:t>	</a:t>
            </a:r>
            <a:r>
              <a:rPr lang="cs-CZ" sz="2400" i="1" dirty="0" smtClean="0">
                <a:latin typeface="Verdana" pitchFamily="34" charset="0"/>
                <a:hlinkClick r:id="rId2"/>
              </a:rPr>
              <a:t>http://zschemie.euweb.cz/smesi/smesi18.html</a:t>
            </a:r>
            <a:endParaRPr lang="cs-CZ" sz="2400" i="1" dirty="0" smtClean="0">
              <a:latin typeface="Verdana" pitchFamily="34" charset="0"/>
            </a:endParaRPr>
          </a:p>
          <a:p>
            <a:pPr marL="0" indent="0">
              <a:buNone/>
            </a:pPr>
            <a:endParaRPr lang="cs-CZ" sz="1200" dirty="0" smtClean="0">
              <a:latin typeface="Verdana" pitchFamily="34" charset="0"/>
            </a:endParaRPr>
          </a:p>
          <a:p>
            <a:pPr marL="0" indent="0">
              <a:buNone/>
            </a:pPr>
            <a:r>
              <a:rPr lang="cs-CZ" sz="2400" dirty="0" smtClean="0">
                <a:latin typeface="Verdana" pitchFamily="34" charset="0"/>
              </a:rPr>
              <a:t>Využití: získávání barviv z rostlinných směsí, zjišťování chemických látek přidávaných do potravin, výroba léků, zjišťování množství jedovatých látek v ovzduší,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itchFamily="34" charset="0"/>
              </a:rPr>
              <a:t>Oddělování složek směsí</a:t>
            </a:r>
            <a:endParaRPr lang="cs-CZ" sz="4000" dirty="0"/>
          </a:p>
        </p:txBody>
      </p:sp>
      <p:sp>
        <p:nvSpPr>
          <p:cNvPr id="3" name="Zástupný symbol pro obsah 2"/>
          <p:cNvSpPr>
            <a:spLocks noGrp="1"/>
          </p:cNvSpPr>
          <p:nvPr>
            <p:ph idx="1"/>
          </p:nvPr>
        </p:nvSpPr>
        <p:spPr>
          <a:xfrm>
            <a:off x="467544" y="1484785"/>
            <a:ext cx="8229600" cy="1512168"/>
          </a:xfrm>
        </p:spPr>
        <p:txBody>
          <a:bodyPr/>
          <a:lstStyle/>
          <a:p>
            <a:pPr marL="357188" indent="-357188"/>
            <a:r>
              <a:rPr lang="cs-CZ" sz="2400" dirty="0" smtClean="0">
                <a:solidFill>
                  <a:srgbClr val="FF0000"/>
                </a:solidFill>
                <a:latin typeface="Verdana" pitchFamily="34" charset="0"/>
              </a:rPr>
              <a:t>sublimace </a:t>
            </a:r>
            <a:r>
              <a:rPr lang="cs-CZ" sz="2400" dirty="0" smtClean="0">
                <a:latin typeface="Verdana" pitchFamily="34" charset="0"/>
              </a:rPr>
              <a:t>= metoda k oddělení nebo přečištění pevné látky ze směsi, která se při zahřátí mění přímo v plyn</a:t>
            </a:r>
          </a:p>
          <a:p>
            <a:pPr marL="355600" indent="-355600"/>
            <a:endParaRPr lang="cs-CZ" sz="2400" dirty="0" smtClean="0">
              <a:latin typeface="Verdana" pitchFamily="34" charset="0"/>
            </a:endParaRPr>
          </a:p>
        </p:txBody>
      </p:sp>
      <p:pic>
        <p:nvPicPr>
          <p:cNvPr id="8194" name="Picture 2" descr="C:\Ivana\DUM foto\PA160004a.jpg"/>
          <p:cNvPicPr>
            <a:picLocks noChangeAspect="1" noChangeArrowheads="1"/>
          </p:cNvPicPr>
          <p:nvPr/>
        </p:nvPicPr>
        <p:blipFill>
          <a:blip r:embed="rId2" cstate="print"/>
          <a:srcRect/>
          <a:stretch>
            <a:fillRect/>
          </a:stretch>
        </p:blipFill>
        <p:spPr bwMode="auto">
          <a:xfrm>
            <a:off x="5148064" y="2780928"/>
            <a:ext cx="3532953" cy="3168352"/>
          </a:xfrm>
          <a:prstGeom prst="rect">
            <a:avLst/>
          </a:prstGeom>
          <a:noFill/>
        </p:spPr>
      </p:pic>
      <p:sp>
        <p:nvSpPr>
          <p:cNvPr id="5" name="TextovéPole 4"/>
          <p:cNvSpPr txBox="1"/>
          <p:nvPr/>
        </p:nvSpPr>
        <p:spPr>
          <a:xfrm>
            <a:off x="467544" y="5517232"/>
            <a:ext cx="4680520" cy="369332"/>
          </a:xfrm>
          <a:prstGeom prst="rect">
            <a:avLst/>
          </a:prstGeom>
          <a:noFill/>
        </p:spPr>
        <p:txBody>
          <a:bodyPr wrap="square" rtlCol="0">
            <a:spAutoFit/>
          </a:bodyPr>
          <a:lstStyle/>
          <a:p>
            <a:r>
              <a:rPr lang="cs-CZ" dirty="0" smtClean="0"/>
              <a:t>Obr. 4  Sublimace směsi naftalenu s pískem</a:t>
            </a:r>
            <a:endParaRPr lang="cs-CZ" dirty="0"/>
          </a:p>
        </p:txBody>
      </p:sp>
      <p:sp>
        <p:nvSpPr>
          <p:cNvPr id="6" name="TextovéPole 5"/>
          <p:cNvSpPr txBox="1"/>
          <p:nvPr/>
        </p:nvSpPr>
        <p:spPr>
          <a:xfrm>
            <a:off x="467545" y="2996952"/>
            <a:ext cx="4392488" cy="1477328"/>
          </a:xfrm>
          <a:prstGeom prst="rect">
            <a:avLst/>
          </a:prstGeom>
          <a:noFill/>
        </p:spPr>
        <p:txBody>
          <a:bodyPr wrap="square" rtlCol="0">
            <a:spAutoFit/>
          </a:bodyPr>
          <a:lstStyle/>
          <a:p>
            <a:pPr marL="0" indent="0">
              <a:buFontTx/>
              <a:buNone/>
            </a:pPr>
            <a:r>
              <a:rPr lang="cs-CZ" sz="2400" dirty="0" smtClean="0">
                <a:latin typeface="Verdana" pitchFamily="34" charset="0"/>
              </a:rPr>
              <a:t>Využití: čištění jódu, </a:t>
            </a:r>
          </a:p>
          <a:p>
            <a:pPr marL="0" indent="0">
              <a:buFontTx/>
              <a:buNone/>
            </a:pPr>
            <a:r>
              <a:rPr lang="cs-CZ" sz="2400" dirty="0" smtClean="0">
                <a:latin typeface="Verdana" pitchFamily="34" charset="0"/>
              </a:rPr>
              <a:t>naftalenu, sloučenin arsenu, rtuti</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gtEl>
                                        <p:attrNameLst>
                                          <p:attrName>style.visibility</p:attrName>
                                        </p:attrNameLst>
                                      </p:cBhvr>
                                      <p:to>
                                        <p:strVal val="visible"/>
                                      </p:to>
                                    </p:set>
                                    <p:anim calcmode="lin" valueType="num">
                                      <p:cBhvr additive="base">
                                        <p:cTn id="13" dur="2000" fill="hold"/>
                                        <p:tgtEl>
                                          <p:spTgt spid="8194"/>
                                        </p:tgtEl>
                                        <p:attrNameLst>
                                          <p:attrName>ppt_x</p:attrName>
                                        </p:attrNameLst>
                                      </p:cBhvr>
                                      <p:tavLst>
                                        <p:tav tm="0">
                                          <p:val>
                                            <p:strVal val="#ppt_x"/>
                                          </p:val>
                                        </p:tav>
                                        <p:tav tm="100000">
                                          <p:val>
                                            <p:strVal val="#ppt_x"/>
                                          </p:val>
                                        </p:tav>
                                      </p:tavLst>
                                    </p:anim>
                                    <p:anim calcmode="lin" valueType="num">
                                      <p:cBhvr additive="base">
                                        <p:cTn id="14" dur="2000" fill="hold"/>
                                        <p:tgtEl>
                                          <p:spTgt spid="819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ppt_x"/>
                                          </p:val>
                                        </p:tav>
                                        <p:tav tm="100000">
                                          <p:val>
                                            <p:strVal val="#ppt_x"/>
                                          </p:val>
                                        </p:tav>
                                      </p:tavLst>
                                    </p:anim>
                                    <p:anim calcmode="lin" valueType="num">
                                      <p:cBhvr additive="base">
                                        <p:cTn id="1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itchFamily="34" charset="0"/>
              </a:rPr>
              <a:t>Oddělování složek směsí</a:t>
            </a:r>
            <a:endParaRPr lang="cs-CZ" sz="4000" dirty="0"/>
          </a:p>
        </p:txBody>
      </p:sp>
      <p:sp>
        <p:nvSpPr>
          <p:cNvPr id="3" name="Zástupný symbol pro obsah 2"/>
          <p:cNvSpPr>
            <a:spLocks noGrp="1"/>
          </p:cNvSpPr>
          <p:nvPr>
            <p:ph idx="1"/>
          </p:nvPr>
        </p:nvSpPr>
        <p:spPr>
          <a:xfrm>
            <a:off x="467544" y="1556792"/>
            <a:ext cx="8229600" cy="4525963"/>
          </a:xfrm>
        </p:spPr>
        <p:txBody>
          <a:bodyPr/>
          <a:lstStyle/>
          <a:p>
            <a:pPr marL="355600" indent="-355600"/>
            <a:r>
              <a:rPr lang="cs-CZ" sz="2400" dirty="0" smtClean="0">
                <a:solidFill>
                  <a:srgbClr val="FF0000"/>
                </a:solidFill>
                <a:latin typeface="Verdana" pitchFamily="34" charset="0"/>
              </a:rPr>
              <a:t>další používané metody: </a:t>
            </a:r>
          </a:p>
          <a:p>
            <a:pPr marL="755650" lvl="1" indent="-355600"/>
            <a:r>
              <a:rPr lang="cs-CZ" sz="2400" dirty="0" smtClean="0">
                <a:latin typeface="Verdana" pitchFamily="34" charset="0"/>
              </a:rPr>
              <a:t>odpařování</a:t>
            </a:r>
          </a:p>
          <a:p>
            <a:pPr marL="755650" lvl="1" indent="-355600"/>
            <a:r>
              <a:rPr lang="cs-CZ" sz="2400" dirty="0" smtClean="0">
                <a:latin typeface="Verdana" pitchFamily="34" charset="0"/>
              </a:rPr>
              <a:t>plavení</a:t>
            </a:r>
          </a:p>
          <a:p>
            <a:pPr marL="755650" lvl="1" indent="-355600"/>
            <a:r>
              <a:rPr lang="cs-CZ" sz="2400" dirty="0" smtClean="0">
                <a:latin typeface="Verdana" pitchFamily="34" charset="0"/>
              </a:rPr>
              <a:t>vytavování</a:t>
            </a:r>
          </a:p>
          <a:p>
            <a:pPr marL="755650" lvl="1" indent="-355600"/>
            <a:r>
              <a:rPr lang="cs-CZ" sz="2400" dirty="0" smtClean="0">
                <a:latin typeface="Verdana" pitchFamily="34" charset="0"/>
              </a:rPr>
              <a:t>elektroforéza ...</a:t>
            </a:r>
            <a:endParaRPr lang="cs-CZ"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1372</TotalTime>
  <Words>513</Words>
  <Application>Microsoft Office PowerPoint</Application>
  <PresentationFormat>Předvádění na obrazovce (4:3)</PresentationFormat>
  <Paragraphs>68</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Snímek 1</vt:lpstr>
      <vt:lpstr>Snímek 2</vt:lpstr>
      <vt:lpstr>Oddělování složek směsí</vt:lpstr>
      <vt:lpstr>Směsi</vt:lpstr>
      <vt:lpstr>Oddělování složek směsí</vt:lpstr>
      <vt:lpstr>Oddělování složek směsí</vt:lpstr>
      <vt:lpstr>Oddělování složek směsí</vt:lpstr>
      <vt:lpstr>Oddělování složek směsí</vt:lpstr>
      <vt:lpstr>Oddělování složek směsí</vt:lpstr>
      <vt:lpstr>Pokusy a demonstrace</vt:lpstr>
      <vt:lpstr>Seznam obrázků:</vt:lpstr>
      <vt:lpstr>Použité zdroje: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CHEMIE</dc:title>
  <dc:creator>Zdenek Topfer</dc:creator>
  <cp:lastModifiedBy>Zdenek Topfer</cp:lastModifiedBy>
  <cp:revision>161</cp:revision>
  <dcterms:created xsi:type="dcterms:W3CDTF">2012-09-09T15:49:48Z</dcterms:created>
  <dcterms:modified xsi:type="dcterms:W3CDTF">2012-11-18T18:47:13Z</dcterms:modified>
</cp:coreProperties>
</file>