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72" r:id="rId2"/>
    <p:sldId id="273" r:id="rId3"/>
    <p:sldId id="256" r:id="rId4"/>
    <p:sldId id="258" r:id="rId5"/>
    <p:sldId id="259" r:id="rId6"/>
    <p:sldId id="260" r:id="rId7"/>
    <p:sldId id="268" r:id="rId8"/>
    <p:sldId id="262" r:id="rId9"/>
    <p:sldId id="263" r:id="rId10"/>
    <p:sldId id="264" r:id="rId11"/>
    <p:sldId id="265" r:id="rId12"/>
    <p:sldId id="269" r:id="rId13"/>
    <p:sldId id="270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11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DC0A1-B1F9-47A1-A21E-1AD2B2BD1A6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77839-D276-435C-9A66-A09861FA4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53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77839-D276-435C-9A66-A09861FA45E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661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77839-D276-435C-9A66-A09861FA45E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43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208912" cy="122952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5114778" cy="4320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14424"/>
              </p:ext>
            </p:extLst>
          </p:nvPr>
        </p:nvGraphicFramePr>
        <p:xfrm>
          <a:off x="1043608" y="5085184"/>
          <a:ext cx="511256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 Charvátová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III.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březen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15323"/>
              </p:ext>
            </p:extLst>
          </p:nvPr>
        </p:nvGraphicFramePr>
        <p:xfrm>
          <a:off x="827584" y="4365104"/>
          <a:ext cx="5616623" cy="365760"/>
        </p:xfrm>
        <a:graphic>
          <a:graphicData uri="http://schemas.openxmlformats.org/drawingml/2006/table">
            <a:tbl>
              <a:tblPr/>
              <a:tblGrid>
                <a:gridCol w="912701"/>
                <a:gridCol w="581828"/>
                <a:gridCol w="1313783"/>
                <a:gridCol w="280831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VY_32_INOVACE_126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94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 smtClean="0"/>
              <a:t>ČÍSLOVKY</a:t>
            </a:r>
            <a:endParaRPr lang="cs-CZ" sz="8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</a:t>
            </a:r>
            <a:r>
              <a:rPr lang="cs-CZ" sz="3600" dirty="0" smtClean="0"/>
              <a:t>yjadřují počet osob, zvířat a věcí</a:t>
            </a:r>
          </a:p>
          <a:p>
            <a:endParaRPr lang="cs-CZ" sz="3600" dirty="0"/>
          </a:p>
        </p:txBody>
      </p:sp>
      <p:pic>
        <p:nvPicPr>
          <p:cNvPr id="6" name="Picture 2" descr="C:\Users\Petr\AppData\Local\Microsoft\Windows\Temporary Internet Files\Content.IE5\HT2EJRIN\MC90001930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719" y="4581128"/>
            <a:ext cx="1567887" cy="136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Petr\AppData\Local\Microsoft\Windows\Temporary Internet Files\Content.IE5\ZZGOBQRO\MC900232172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2636912"/>
            <a:ext cx="1759502" cy="175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Petr\AppData\Local\Microsoft\Windows\Temporary Internet Files\Content.IE5\HT2EJRIN\MC900020127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212976"/>
            <a:ext cx="3986157" cy="319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39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4000" dirty="0" smtClean="0"/>
              <a:t> </a:t>
            </a:r>
            <a:r>
              <a:rPr lang="cs-CZ" sz="3900" dirty="0" smtClean="0">
                <a:solidFill>
                  <a:srgbClr val="002060"/>
                </a:solidFill>
              </a:rPr>
              <a:t>tři</a:t>
            </a:r>
            <a:r>
              <a:rPr lang="cs-CZ" sz="3900" dirty="0" smtClean="0"/>
              <a:t> knihy</a:t>
            </a:r>
          </a:p>
          <a:p>
            <a:endParaRPr lang="cs-CZ" sz="3900" dirty="0"/>
          </a:p>
          <a:p>
            <a:r>
              <a:rPr lang="cs-CZ" sz="3900" dirty="0"/>
              <a:t> </a:t>
            </a:r>
            <a:r>
              <a:rPr lang="cs-CZ" sz="3900" dirty="0" smtClean="0">
                <a:solidFill>
                  <a:srgbClr val="002060"/>
                </a:solidFill>
              </a:rPr>
              <a:t>jedno</a:t>
            </a:r>
            <a:r>
              <a:rPr lang="cs-CZ" sz="3900" dirty="0" smtClean="0"/>
              <a:t> sluníčko</a:t>
            </a:r>
          </a:p>
          <a:p>
            <a:endParaRPr lang="cs-CZ" sz="3900" dirty="0"/>
          </a:p>
          <a:p>
            <a:r>
              <a:rPr lang="cs-CZ" sz="3900" dirty="0"/>
              <a:t> </a:t>
            </a:r>
            <a:r>
              <a:rPr lang="cs-CZ" sz="3900" dirty="0" smtClean="0">
                <a:solidFill>
                  <a:srgbClr val="002060"/>
                </a:solidFill>
              </a:rPr>
              <a:t>mnoho</a:t>
            </a:r>
            <a:r>
              <a:rPr lang="cs-CZ" sz="3900" dirty="0" smtClean="0"/>
              <a:t> lidí</a:t>
            </a:r>
            <a:endParaRPr lang="cs-CZ" sz="39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 smtClean="0"/>
              <a:t>číslovky</a:t>
            </a:r>
            <a:endParaRPr lang="cs-CZ" sz="8000" dirty="0"/>
          </a:p>
        </p:txBody>
      </p:sp>
      <p:pic>
        <p:nvPicPr>
          <p:cNvPr id="7" name="Picture 2" descr="C:\Users\Petr\AppData\Local\Microsoft\Windows\Temporary Internet Files\Content.IE5\HT2EJRIN\MC900019306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378" y="1988840"/>
            <a:ext cx="1567887" cy="136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etr\AppData\Local\Microsoft\Windows\Temporary Internet Files\Content.IE5\ZZGOBQRO\MC900232172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6547" y="2846872"/>
            <a:ext cx="1759502" cy="175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Petr\AppData\Local\Microsoft\Windows\Temporary Internet Files\Content.IE5\HT2EJRIN\MC900020127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378" y="4293096"/>
            <a:ext cx="1993079" cy="159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9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o</a:t>
            </a:r>
            <a:r>
              <a:rPr lang="cs-CZ" sz="3600" dirty="0" smtClean="0"/>
              <a:t>značují co osoby, zvířata a věci dělají, nebo, co se s nimi děje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 smtClean="0"/>
              <a:t>slovesa</a:t>
            </a:r>
            <a:endParaRPr lang="cs-CZ" sz="8000" dirty="0"/>
          </a:p>
        </p:txBody>
      </p:sp>
      <p:pic>
        <p:nvPicPr>
          <p:cNvPr id="5126" name="Picture 6" descr="C:\Users\Petr\AppData\Local\Microsoft\Windows\Temporary Internet Files\Content.IE5\ZZGOBQRO\MC900440522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3497237"/>
            <a:ext cx="1828800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Petr\AppData\Local\Microsoft\Windows\Temporary Internet Files\Content.IE5\D2JGSTYN\MC900299501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4234381"/>
            <a:ext cx="1909762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Petr\AppData\Local\Microsoft\Windows\Temporary Internet Files\Content.IE5\HT2EJRIN\MC900371018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3191000"/>
            <a:ext cx="1848917" cy="196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15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3528392" cy="63976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Co určujeme?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23528" y="2348880"/>
            <a:ext cx="4896544" cy="4335835"/>
          </a:xfrm>
        </p:spPr>
        <p:txBody>
          <a:bodyPr>
            <a:normAutofit lnSpcReduction="10000"/>
          </a:bodyPr>
          <a:lstStyle/>
          <a:p>
            <a:r>
              <a:rPr lang="cs-CZ" sz="2800" b="1" u="sng" dirty="0">
                <a:solidFill>
                  <a:srgbClr val="00B050"/>
                </a:solidFill>
              </a:rPr>
              <a:t>o</a:t>
            </a:r>
            <a:r>
              <a:rPr lang="cs-CZ" sz="2800" b="1" u="sng" dirty="0" smtClean="0">
                <a:solidFill>
                  <a:srgbClr val="00B050"/>
                </a:solidFill>
              </a:rPr>
              <a:t>soba</a:t>
            </a:r>
            <a:endParaRPr lang="cs-CZ" sz="2800" b="1" u="sng" dirty="0"/>
          </a:p>
          <a:p>
            <a:pPr marL="4572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- </a:t>
            </a:r>
            <a:r>
              <a:rPr lang="cs-CZ" sz="2800" dirty="0" smtClean="0"/>
              <a:t>já, ty, on/ona/ono, </a:t>
            </a:r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- my, vy, oni/ony/ona</a:t>
            </a:r>
          </a:p>
          <a:p>
            <a:r>
              <a:rPr lang="cs-CZ" sz="2800" b="1" u="sng" dirty="0">
                <a:solidFill>
                  <a:srgbClr val="00B050"/>
                </a:solidFill>
              </a:rPr>
              <a:t>č</a:t>
            </a:r>
            <a:r>
              <a:rPr lang="cs-CZ" sz="2800" b="1" u="sng" dirty="0" smtClean="0">
                <a:solidFill>
                  <a:srgbClr val="00B050"/>
                </a:solidFill>
              </a:rPr>
              <a:t>íslo</a:t>
            </a:r>
            <a:r>
              <a:rPr lang="cs-CZ" sz="2800" dirty="0" smtClean="0"/>
              <a:t> </a:t>
            </a:r>
            <a:endParaRPr lang="cs-CZ" sz="2800" dirty="0"/>
          </a:p>
          <a:p>
            <a:pPr marL="45720" indent="0">
              <a:buNone/>
            </a:pPr>
            <a:r>
              <a:rPr lang="cs-CZ" sz="2800" dirty="0" smtClean="0"/>
              <a:t> - jednotné </a:t>
            </a:r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- množné</a:t>
            </a:r>
            <a:endParaRPr lang="cs-CZ" dirty="0" smtClean="0"/>
          </a:p>
          <a:p>
            <a:r>
              <a:rPr lang="cs-CZ" sz="2800" b="1" u="sng" dirty="0" smtClean="0">
                <a:solidFill>
                  <a:srgbClr val="00B050"/>
                </a:solidFill>
              </a:rPr>
              <a:t>čas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smtClean="0"/>
              <a:t>- minulý </a:t>
            </a:r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- přítomný </a:t>
            </a:r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- budoucí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Příklady: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5508104" y="2996952"/>
            <a:ext cx="3384376" cy="288032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Já </a:t>
            </a:r>
            <a:r>
              <a:rPr lang="cs-CZ" sz="3200" b="1" dirty="0" smtClean="0">
                <a:solidFill>
                  <a:srgbClr val="FF0000"/>
                </a:solidFill>
              </a:rPr>
              <a:t>zpívám</a:t>
            </a:r>
            <a:r>
              <a:rPr lang="cs-CZ" sz="3200" b="1" dirty="0" smtClean="0"/>
              <a:t>.</a:t>
            </a:r>
          </a:p>
          <a:p>
            <a:r>
              <a:rPr lang="cs-CZ" sz="3200" dirty="0" smtClean="0"/>
              <a:t>On </a:t>
            </a:r>
            <a:r>
              <a:rPr lang="cs-CZ" sz="3200" b="1" dirty="0" smtClean="0">
                <a:solidFill>
                  <a:srgbClr val="FF0000"/>
                </a:solidFill>
              </a:rPr>
              <a:t>spal</a:t>
            </a:r>
            <a:r>
              <a:rPr lang="cs-CZ" sz="3200" b="1" dirty="0" smtClean="0"/>
              <a:t>.</a:t>
            </a:r>
          </a:p>
          <a:p>
            <a:r>
              <a:rPr lang="cs-CZ" sz="3200" b="1" dirty="0" smtClean="0">
                <a:solidFill>
                  <a:srgbClr val="FF0000"/>
                </a:solidFill>
              </a:rPr>
              <a:t>Hrajeme </a:t>
            </a:r>
            <a:r>
              <a:rPr lang="cs-CZ" sz="3200" dirty="0" smtClean="0"/>
              <a:t>si.</a:t>
            </a:r>
          </a:p>
          <a:p>
            <a:r>
              <a:rPr lang="cs-CZ" sz="3200" dirty="0" smtClean="0"/>
              <a:t>Ona </a:t>
            </a:r>
            <a:r>
              <a:rPr lang="cs-CZ" sz="3200" b="1" dirty="0" smtClean="0">
                <a:solidFill>
                  <a:srgbClr val="FF0000"/>
                </a:solidFill>
              </a:rPr>
              <a:t>bude vařit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 smtClean="0"/>
              <a:t>slovesa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886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Obrázky jsou vloženy  z Klipartu, který je součástí programu Microsoft Word.</a:t>
            </a:r>
          </a:p>
          <a:p>
            <a:r>
              <a:rPr lang="cs-CZ" dirty="0"/>
              <a:t>Autorem materiálu a jeho všech částí, není-li uvedeno jinak je Mgr. Jitka Charvátová.</a:t>
            </a: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54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536438"/>
              </p:ext>
            </p:extLst>
          </p:nvPr>
        </p:nvGraphicFramePr>
        <p:xfrm>
          <a:off x="251520" y="2553778"/>
          <a:ext cx="6552728" cy="4140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2592288"/>
              </a:tblGrid>
              <a:tr h="432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 a jazyková komunikace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Tvarosloví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– slovní druhy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Český jazyk a literatura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žáci prohlubují</a:t>
                      </a:r>
                      <a:r>
                        <a:rPr lang="cs-CZ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znalosti v oblasti ohebných slovních druhů, učí se pravidla pro třídění slov podle významu ve větě, mění tvar pomocí pádových otázek a slovesných osob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0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Slovní druhy, ohebné slovní druhy, podstatná jména, přídavná jména, zájmena, číslovky, slovesa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9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presentace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3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052960"/>
            <a:ext cx="6602288" cy="1828800"/>
          </a:xfrm>
        </p:spPr>
        <p:txBody>
          <a:bodyPr/>
          <a:lstStyle/>
          <a:p>
            <a:r>
              <a:rPr lang="cs-CZ" dirty="0" smtClean="0"/>
              <a:t>slovní druhy - ohebné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3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10728" y="1741594"/>
            <a:ext cx="8407893" cy="4407408"/>
          </a:xfrm>
        </p:spPr>
        <p:txBody>
          <a:bodyPr/>
          <a:lstStyle/>
          <a:p>
            <a:r>
              <a:rPr lang="cs-CZ" sz="2800" dirty="0"/>
              <a:t>j</a:t>
            </a:r>
            <a:r>
              <a:rPr lang="cs-CZ" sz="2800" dirty="0" smtClean="0"/>
              <a:t>sou názvy osob, zvířat, věcí, vlastností</a:t>
            </a:r>
            <a:r>
              <a:rPr lang="cs-CZ" sz="2800" dirty="0"/>
              <a:t> </a:t>
            </a:r>
            <a:r>
              <a:rPr lang="cs-CZ" sz="2800" dirty="0" smtClean="0"/>
              <a:t>a dějů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7200" dirty="0" smtClean="0"/>
              <a:t>Podstatná jména</a:t>
            </a:r>
            <a:endParaRPr lang="cs-CZ" sz="7200" dirty="0"/>
          </a:p>
        </p:txBody>
      </p:sp>
      <p:pic>
        <p:nvPicPr>
          <p:cNvPr id="1026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934492"/>
            <a:ext cx="12890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etr\AppData\Local\Microsoft\Windows\Temporary Internet Files\Content.IE5\HT2EJRIN\MP900430836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387085"/>
            <a:ext cx="1835369" cy="183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etr\AppData\Local\Microsoft\Windows\Temporary Internet Files\Content.IE5\HT2EJRIN\MP900386680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1251" y="2644693"/>
            <a:ext cx="1959897" cy="139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7093" y="4744242"/>
            <a:ext cx="1493420" cy="157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5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Co určujeme: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39552" y="2924944"/>
            <a:ext cx="3898776" cy="3744416"/>
          </a:xfrm>
        </p:spPr>
        <p:txBody>
          <a:bodyPr>
            <a:normAutofit/>
          </a:bodyPr>
          <a:lstStyle/>
          <a:p>
            <a:r>
              <a:rPr lang="cs-CZ" sz="2800" b="1" u="sng" dirty="0"/>
              <a:t>r</a:t>
            </a:r>
            <a:r>
              <a:rPr lang="cs-CZ" sz="2800" b="1" u="sng" dirty="0" smtClean="0"/>
              <a:t>od</a:t>
            </a:r>
            <a:r>
              <a:rPr lang="cs-CZ" sz="2800" dirty="0" smtClean="0"/>
              <a:t> - mužský </a:t>
            </a:r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- ženský </a:t>
            </a:r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- střední</a:t>
            </a:r>
          </a:p>
          <a:p>
            <a:r>
              <a:rPr lang="cs-CZ" sz="2800" b="1" u="sng" dirty="0"/>
              <a:t>č</a:t>
            </a:r>
            <a:r>
              <a:rPr lang="cs-CZ" sz="2800" b="1" u="sng" dirty="0" smtClean="0"/>
              <a:t>íslo</a:t>
            </a:r>
            <a:r>
              <a:rPr lang="cs-CZ" sz="2800" dirty="0" smtClean="0"/>
              <a:t> – jednotné</a:t>
            </a:r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-  množné</a:t>
            </a:r>
          </a:p>
          <a:p>
            <a:r>
              <a:rPr lang="cs-CZ" sz="2800" b="1" u="sng" dirty="0"/>
              <a:t>p</a:t>
            </a:r>
            <a:r>
              <a:rPr lang="cs-CZ" sz="2800" b="1" u="sng" dirty="0" smtClean="0"/>
              <a:t>ád  </a:t>
            </a:r>
          </a:p>
          <a:p>
            <a:endParaRPr lang="cs-CZ" sz="28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Příklady: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644008" y="2780928"/>
            <a:ext cx="4176464" cy="3744416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špaček – špačci</a:t>
            </a:r>
          </a:p>
          <a:p>
            <a:endParaRPr lang="cs-CZ" sz="3200" dirty="0" smtClean="0">
              <a:solidFill>
                <a:srgbClr val="FF0000"/>
              </a:solidFill>
            </a:endParaRPr>
          </a:p>
          <a:p>
            <a:r>
              <a:rPr lang="cs-CZ" sz="3200" dirty="0" smtClean="0">
                <a:solidFill>
                  <a:srgbClr val="FF0000"/>
                </a:solidFill>
              </a:rPr>
              <a:t>budka – budky</a:t>
            </a:r>
          </a:p>
          <a:p>
            <a:endParaRPr lang="cs-CZ" sz="3200" dirty="0" smtClean="0">
              <a:solidFill>
                <a:srgbClr val="FF0000"/>
              </a:solidFill>
            </a:endParaRPr>
          </a:p>
          <a:p>
            <a:r>
              <a:rPr lang="cs-CZ" sz="3200" dirty="0" smtClean="0">
                <a:solidFill>
                  <a:srgbClr val="FF0000"/>
                </a:solidFill>
              </a:rPr>
              <a:t>mládě – mláďata</a:t>
            </a:r>
          </a:p>
          <a:p>
            <a:endParaRPr lang="cs-CZ" sz="3200" dirty="0" smtClean="0">
              <a:solidFill>
                <a:srgbClr val="FF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7200" dirty="0" smtClean="0"/>
              <a:t>Podstatná jména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95378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 označují vlastnosti podstatných jmen</a:t>
            </a:r>
          </a:p>
          <a:p>
            <a:r>
              <a:rPr lang="cs-CZ" sz="3200" dirty="0" smtClean="0"/>
              <a:t> blíže určují, jaká podstatná jména jsou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 smtClean="0"/>
              <a:t>PŘÍDAVNÁ JMÉNA</a:t>
            </a:r>
            <a:endParaRPr lang="cs-CZ" sz="8000" dirty="0"/>
          </a:p>
        </p:txBody>
      </p:sp>
      <p:pic>
        <p:nvPicPr>
          <p:cNvPr id="2051" name="Picture 3" descr="C:\Users\Petr\AppData\Local\Microsoft\Windows\Temporary Internet Files\Content.IE5\ZZGOBQRO\MP900341472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3357517"/>
            <a:ext cx="1890764" cy="264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etr\AppData\Local\Microsoft\Windows\Temporary Internet Files\Content.IE5\03HO7DZT\MP900433081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0206" y="3356992"/>
            <a:ext cx="2506401" cy="265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etr\AppData\Local\Microsoft\Windows\Temporary Internet Files\Content.IE5\D2JGSTYN\MC900023569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7425" y="3155950"/>
            <a:ext cx="1682750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8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Jak se ptáme?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899592" y="2438399"/>
            <a:ext cx="3456384" cy="1422649"/>
          </a:xfrm>
        </p:spPr>
        <p:txBody>
          <a:bodyPr>
            <a:noAutofit/>
          </a:bodyPr>
          <a:lstStyle/>
          <a:p>
            <a:r>
              <a:rPr lang="cs-CZ" sz="3200" dirty="0" smtClean="0"/>
              <a:t> Jaký?</a:t>
            </a:r>
          </a:p>
          <a:p>
            <a:r>
              <a:rPr lang="cs-CZ" sz="3200" dirty="0" smtClean="0"/>
              <a:t> Který?</a:t>
            </a:r>
          </a:p>
          <a:p>
            <a:r>
              <a:rPr lang="cs-CZ" sz="3200" dirty="0" smtClean="0"/>
              <a:t> Čí? 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Příklady: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>
          <a:xfrm>
            <a:off x="5148064" y="2438399"/>
            <a:ext cx="3538736" cy="1710681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 veselá</a:t>
            </a:r>
            <a:r>
              <a:rPr lang="cs-CZ" sz="3200" dirty="0" smtClean="0"/>
              <a:t> rodina</a:t>
            </a:r>
          </a:p>
          <a:p>
            <a:r>
              <a:rPr lang="cs-CZ" sz="3200" dirty="0" smtClean="0">
                <a:solidFill>
                  <a:srgbClr val="0070C0"/>
                </a:solidFill>
              </a:rPr>
              <a:t> červené </a:t>
            </a:r>
            <a:r>
              <a:rPr lang="cs-CZ" sz="3200" dirty="0" smtClean="0"/>
              <a:t>jablko</a:t>
            </a:r>
          </a:p>
          <a:p>
            <a:r>
              <a:rPr lang="cs-CZ" sz="3200" dirty="0" smtClean="0">
                <a:solidFill>
                  <a:srgbClr val="0070C0"/>
                </a:solidFill>
              </a:rPr>
              <a:t> starý</a:t>
            </a:r>
            <a:r>
              <a:rPr lang="cs-CZ" sz="3200" dirty="0" smtClean="0"/>
              <a:t> dům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 smtClean="0"/>
              <a:t>Přídavná jména</a:t>
            </a:r>
            <a:endParaRPr lang="cs-CZ" sz="8000" dirty="0"/>
          </a:p>
        </p:txBody>
      </p:sp>
      <p:pic>
        <p:nvPicPr>
          <p:cNvPr id="7" name="Picture 3" descr="C:\Users\Petr\AppData\Local\Microsoft\Windows\Temporary Internet Files\Content.IE5\ZZGOBQRO\MP900341472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3999334"/>
            <a:ext cx="1658915" cy="23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etr\AppData\Local\Microsoft\Windows\Temporary Internet Files\Content.IE5\03HO7DZT\MP900433081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3554" y="4293096"/>
            <a:ext cx="2061203" cy="217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Petr\AppData\Local\Microsoft\Windows\Temporary Internet Files\Content.IE5\D2JGSTYN\MC900023569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577019"/>
            <a:ext cx="1682750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6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1000" y="1988840"/>
            <a:ext cx="7863408" cy="4137639"/>
          </a:xfrm>
        </p:spPr>
        <p:txBody>
          <a:bodyPr>
            <a:normAutofit/>
          </a:bodyPr>
          <a:lstStyle/>
          <a:p>
            <a:r>
              <a:rPr lang="cs-CZ" sz="3600" dirty="0" smtClean="0"/>
              <a:t> nahrazují názvy osob, zvířat a věcí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 smtClean="0"/>
              <a:t>ZÁJMENA</a:t>
            </a:r>
            <a:endParaRPr lang="cs-CZ" sz="8000" dirty="0"/>
          </a:p>
        </p:txBody>
      </p:sp>
      <p:pic>
        <p:nvPicPr>
          <p:cNvPr id="3075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736" y="3157314"/>
            <a:ext cx="1830388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etr\AppData\Local\Microsoft\Windows\Temporary Internet Files\Content.IE5\ZZGOBQRO\MC900371018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4419327"/>
            <a:ext cx="1849438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etr\AppData\Local\Microsoft\Windows\Temporary Internet Files\Content.IE5\D2JGSTYN\MP900446587[1]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3457972"/>
            <a:ext cx="2258822" cy="2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1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878280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TO</a:t>
            </a:r>
            <a:r>
              <a:rPr lang="cs-CZ" dirty="0" smtClean="0"/>
              <a:t>  (auto) 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TEN</a:t>
            </a:r>
            <a:r>
              <a:rPr lang="cs-CZ" dirty="0" smtClean="0"/>
              <a:t>  (mrak)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ONA</a:t>
            </a:r>
            <a:r>
              <a:rPr lang="cs-CZ" dirty="0" smtClean="0"/>
              <a:t>  (kočka)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MY</a:t>
            </a:r>
            <a:r>
              <a:rPr lang="cs-CZ" dirty="0" smtClean="0"/>
              <a:t>  (všichni)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MŮJ</a:t>
            </a:r>
            <a:r>
              <a:rPr lang="cs-CZ" dirty="0" smtClean="0"/>
              <a:t>  (penál)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NAŠE</a:t>
            </a:r>
            <a:r>
              <a:rPr lang="cs-CZ" dirty="0" smtClean="0"/>
              <a:t>  (třída)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TENTO</a:t>
            </a:r>
            <a:r>
              <a:rPr lang="cs-CZ" dirty="0" smtClean="0"/>
              <a:t>  (papír)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VÁŠ </a:t>
            </a:r>
            <a:r>
              <a:rPr lang="cs-CZ" dirty="0" smtClean="0"/>
              <a:t> (oběd)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SE, SI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 smtClean="0"/>
              <a:t>ZÁJMENA</a:t>
            </a:r>
            <a:endParaRPr lang="cs-CZ" sz="8000" dirty="0"/>
          </a:p>
        </p:txBody>
      </p:sp>
      <p:pic>
        <p:nvPicPr>
          <p:cNvPr id="5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901428"/>
            <a:ext cx="1830388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Petr\AppData\Local\Microsoft\Windows\Temporary Internet Files\Content.IE5\ZZGOBQRO\MC90037101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0761" y="2639776"/>
            <a:ext cx="1849438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Petr\AppData\Local\Microsoft\Windows\Temporary Internet Files\Content.IE5\D2JGSTYN\MP900446587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1925185" cy="249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7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102</TotalTime>
  <Words>380</Words>
  <Application>Microsoft Office PowerPoint</Application>
  <PresentationFormat>Předvádění na obrazovce (4:3)</PresentationFormat>
  <Paragraphs>102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Mřížka</vt:lpstr>
      <vt:lpstr>Výukový materiál zpracován v rámci projektu EU peníze školám</vt:lpstr>
      <vt:lpstr>Prezentace aplikace PowerPoint</vt:lpstr>
      <vt:lpstr>slovní druhy - ohebné</vt:lpstr>
      <vt:lpstr>Podstatná jména</vt:lpstr>
      <vt:lpstr>Podstatná jména</vt:lpstr>
      <vt:lpstr>PŘÍDAVNÁ JMÉNA</vt:lpstr>
      <vt:lpstr>Přídavná jména</vt:lpstr>
      <vt:lpstr>ZÁJMENA</vt:lpstr>
      <vt:lpstr>ZÁJMENA</vt:lpstr>
      <vt:lpstr>ČÍSLOVKY</vt:lpstr>
      <vt:lpstr>číslovky</vt:lpstr>
      <vt:lpstr>slovesa</vt:lpstr>
      <vt:lpstr>slovesa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druhy - ohebné</dc:title>
  <dc:creator>Petr</dc:creator>
  <cp:lastModifiedBy>Toshiba</cp:lastModifiedBy>
  <cp:revision>19</cp:revision>
  <dcterms:created xsi:type="dcterms:W3CDTF">2012-04-25T18:47:36Z</dcterms:created>
  <dcterms:modified xsi:type="dcterms:W3CDTF">2014-03-04T21:53:41Z</dcterms:modified>
</cp:coreProperties>
</file>