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8" r:id="rId2"/>
    <p:sldId id="270" r:id="rId3"/>
    <p:sldId id="256" r:id="rId4"/>
    <p:sldId id="257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86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07DA9-F1B8-4F6D-9D6E-FA126567E4F6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7D581-D45A-4D9E-8055-3835F4B5D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10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D581-D45A-4D9E-8055-3835F4B5D7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34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ovicky.unas.cz/cviceni2/aj_predlozky.htm" TargetMode="External"/><Relationship Id="rId2" Type="http://schemas.openxmlformats.org/officeDocument/2006/relationships/hyperlink" Target="http://www.phil.muni.cz/~synek/prace/www/rozcestnik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3632" y="2636912"/>
            <a:ext cx="8234832" cy="101349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r>
              <a:rPr lang="cs-CZ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Times New Roman"/>
                <a:cs typeface="Times New Roman"/>
              </a:rPr>
              <a:t>2012</a:t>
            </a:r>
            <a:r>
              <a:rPr lang="cs-CZ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cs-CZ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95736" y="3861048"/>
            <a:ext cx="5114778" cy="432048"/>
          </a:xfrm>
        </p:spPr>
        <p:txBody>
          <a:bodyPr>
            <a:normAutofit fontScale="925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b="1" dirty="0">
                <a:solidFill>
                  <a:schemeClr val="tx1"/>
                </a:solidFill>
              </a:rPr>
              <a:t>CZ.1.07/1.4.00/21.2852</a:t>
            </a:r>
          </a:p>
          <a:p>
            <a:pPr algn="ctr"/>
            <a:endParaRPr lang="cs-CZ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580615"/>
              </p:ext>
            </p:extLst>
          </p:nvPr>
        </p:nvGraphicFramePr>
        <p:xfrm>
          <a:off x="2627784" y="5157192"/>
          <a:ext cx="511256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</a:t>
                      </a:r>
                      <a:r>
                        <a:rPr lang="cs-CZ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Jitka Charvátová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III.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březen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2012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24676"/>
              </p:ext>
            </p:extLst>
          </p:nvPr>
        </p:nvGraphicFramePr>
        <p:xfrm>
          <a:off x="2627784" y="4509120"/>
          <a:ext cx="5040560" cy="404372"/>
        </p:xfrm>
        <a:graphic>
          <a:graphicData uri="http://schemas.openxmlformats.org/drawingml/2006/table">
            <a:tbl>
              <a:tblPr/>
              <a:tblGrid>
                <a:gridCol w="936103"/>
                <a:gridCol w="576064"/>
                <a:gridCol w="1224136"/>
                <a:gridCol w="2304257"/>
              </a:tblGrid>
              <a:tr h="4043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VY_32_INOVACE_131</a:t>
                      </a:r>
                      <a:endParaRPr lang="cs-CZ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7318896" cy="17877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21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/>
              <a:t>Citoslovce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Vyjadřují pocity, nálady, nebo označují zvuky a pohyby.</a:t>
            </a:r>
          </a:p>
          <a:p>
            <a:endParaRPr lang="cs-CZ" dirty="0"/>
          </a:p>
          <a:p>
            <a:r>
              <a:rPr lang="cs-CZ" sz="3600" dirty="0" smtClean="0">
                <a:solidFill>
                  <a:srgbClr val="FFFF00"/>
                </a:solidFill>
              </a:rPr>
              <a:t>Uf</a:t>
            </a:r>
            <a:r>
              <a:rPr lang="cs-CZ" sz="3600" dirty="0" smtClean="0"/>
              <a:t>, to je horko.</a:t>
            </a:r>
          </a:p>
          <a:p>
            <a:r>
              <a:rPr lang="cs-CZ" sz="3600" dirty="0" err="1" smtClean="0">
                <a:solidFill>
                  <a:srgbClr val="FFFF00"/>
                </a:solidFill>
              </a:rPr>
              <a:t>Brrr</a:t>
            </a:r>
            <a:r>
              <a:rPr lang="cs-CZ" sz="3600" dirty="0" smtClean="0"/>
              <a:t>, to je zima.</a:t>
            </a:r>
          </a:p>
          <a:p>
            <a:r>
              <a:rPr lang="cs-CZ" sz="3600" dirty="0" err="1" smtClean="0">
                <a:solidFill>
                  <a:srgbClr val="FFFF00"/>
                </a:solidFill>
              </a:rPr>
              <a:t>Páááni</a:t>
            </a:r>
            <a:r>
              <a:rPr lang="cs-CZ" sz="3600" dirty="0" smtClean="0"/>
              <a:t>, taková ostuda!</a:t>
            </a:r>
          </a:p>
          <a:p>
            <a:r>
              <a:rPr lang="cs-CZ" sz="3600" dirty="0" smtClean="0"/>
              <a:t>Vrabec</a:t>
            </a:r>
            <a:r>
              <a:rPr lang="cs-CZ" sz="3600" dirty="0" smtClean="0">
                <a:solidFill>
                  <a:srgbClr val="FFFF00"/>
                </a:solidFill>
              </a:rPr>
              <a:t> frnk </a:t>
            </a:r>
            <a:r>
              <a:rPr lang="cs-CZ" sz="3600" dirty="0" smtClean="0"/>
              <a:t>a byl pryč.</a:t>
            </a:r>
          </a:p>
          <a:p>
            <a:r>
              <a:rPr lang="cs-CZ" sz="3600" dirty="0" smtClean="0"/>
              <a:t>Zítra půjdeme na houpačky, </a:t>
            </a:r>
            <a:r>
              <a:rPr lang="cs-CZ" sz="3600" dirty="0" smtClean="0">
                <a:solidFill>
                  <a:srgbClr val="FFFF00"/>
                </a:solidFill>
              </a:rPr>
              <a:t>heč.</a:t>
            </a:r>
          </a:p>
          <a:p>
            <a:endParaRPr lang="cs-CZ" sz="3600" dirty="0" smtClean="0"/>
          </a:p>
          <a:p>
            <a:endParaRPr lang="cs-CZ" sz="3600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Documents and Settings\charvatova\Local Settings\Temporary Internet Files\Content.IE5\TVP51FX8\MP900448361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1" y="2132856"/>
            <a:ext cx="2129983" cy="319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0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  <a:hlinkClick r:id="rId2"/>
              </a:rPr>
              <a:t>http://www.phil.muni.cz/~synek/prace/www/rozcestnik.html</a:t>
            </a:r>
            <a:endParaRPr lang="cs-CZ" dirty="0" smtClean="0">
              <a:solidFill>
                <a:schemeClr val="accent1"/>
              </a:solidFill>
            </a:endParaRPr>
          </a:p>
          <a:p>
            <a:r>
              <a:rPr lang="cs-CZ" dirty="0" smtClean="0">
                <a:solidFill>
                  <a:schemeClr val="accent1"/>
                </a:solidFill>
                <a:hlinkClick r:id="rId3"/>
              </a:rPr>
              <a:t>http://sovicky.unas.cz/cviceni2/aj_predlozky.htm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cs-CZ" dirty="0" smtClean="0"/>
              <a:t>ostatní obrázky jsou vloženy z Klipartu, který je součástí programu Microsoft Word </a:t>
            </a:r>
          </a:p>
          <a:p>
            <a:r>
              <a:rPr lang="cs-CZ" dirty="0"/>
              <a:t>Autorem materiálu a jeho všech částí, není-li uvedeno jinak je Mgr. Jitka Charvátová.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48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0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223984"/>
              </p:ext>
            </p:extLst>
          </p:nvPr>
        </p:nvGraphicFramePr>
        <p:xfrm>
          <a:off x="1763688" y="2420888"/>
          <a:ext cx="7014018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0718"/>
                <a:gridCol w="2703300"/>
              </a:tblGrid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Jazyk a jazyková komunikace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Tvarosloví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– slovní druhy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96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Český jazyk a literatura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387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žáci prohlubují</a:t>
                      </a:r>
                      <a:r>
                        <a:rPr lang="cs-CZ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znalosti v oblasti neohebných slovních druhů, učí se pravidla pro třídění slov podle významu ve větě, tvoří  vhodná slovní spojení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914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Slovní druhy, neohebné slovní druhy,</a:t>
                      </a:r>
                      <a:r>
                        <a:rPr lang="cs-CZ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příslovce, předložky, spojky,</a:t>
                      </a:r>
                      <a:r>
                        <a:rPr lang="cs-CZ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částice, citoslovce</a:t>
                      </a:r>
                      <a:endParaRPr lang="cs-CZ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93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presentace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32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1844824"/>
            <a:ext cx="6172200" cy="3749802"/>
          </a:xfrm>
        </p:spPr>
        <p:txBody>
          <a:bodyPr>
            <a:noAutofit/>
          </a:bodyPr>
          <a:lstStyle/>
          <a:p>
            <a:pPr algn="r"/>
            <a:r>
              <a:rPr lang="cs-CZ" sz="8000" dirty="0" smtClean="0"/>
              <a:t>Neohebné slovní druhy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620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/>
              <a:t>Příslovce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Slova, kterými odpovídáme na otázky </a:t>
            </a:r>
            <a:r>
              <a:rPr lang="cs-CZ" sz="4000" b="1" dirty="0" smtClean="0"/>
              <a:t>JAK? KDE? KDY? </a:t>
            </a:r>
            <a:r>
              <a:rPr lang="cs-CZ" sz="4000" dirty="0" smtClean="0"/>
              <a:t>a </a:t>
            </a:r>
            <a:r>
              <a:rPr lang="cs-CZ" sz="4000" b="1" dirty="0" smtClean="0"/>
              <a:t>KAM?</a:t>
            </a:r>
          </a:p>
        </p:txBody>
      </p:sp>
      <p:pic>
        <p:nvPicPr>
          <p:cNvPr id="102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3962649"/>
            <a:ext cx="1984377" cy="21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Petr\Desktop\JITKA DUMKY\rozcestník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3356992"/>
            <a:ext cx="1936151" cy="260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15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/>
              <a:t>Příslovce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2348880"/>
            <a:ext cx="3816424" cy="4176464"/>
          </a:xfrm>
        </p:spPr>
        <p:txBody>
          <a:bodyPr>
            <a:normAutofit/>
          </a:bodyPr>
          <a:lstStyle/>
          <a:p>
            <a:r>
              <a:rPr lang="cs-CZ" dirty="0" smtClean="0"/>
              <a:t>JAK to chutná?</a:t>
            </a:r>
          </a:p>
          <a:p>
            <a:endParaRPr lang="cs-CZ" dirty="0" smtClean="0"/>
          </a:p>
          <a:p>
            <a:r>
              <a:rPr lang="cs-CZ" dirty="0" smtClean="0"/>
              <a:t>KDE jsi?</a:t>
            </a:r>
          </a:p>
          <a:p>
            <a:endParaRPr lang="cs-CZ" dirty="0" smtClean="0"/>
          </a:p>
          <a:p>
            <a:r>
              <a:rPr lang="cs-CZ" dirty="0" smtClean="0"/>
              <a:t>KDY přijdeš?</a:t>
            </a:r>
          </a:p>
          <a:p>
            <a:endParaRPr lang="cs-CZ" dirty="0" smtClean="0"/>
          </a:p>
          <a:p>
            <a:r>
              <a:rPr lang="cs-CZ" dirty="0" smtClean="0"/>
              <a:t>KAM koukáš?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11960" y="2348880"/>
            <a:ext cx="3672408" cy="36004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Kysele, sladce…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Venku, vzadu…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Večer, zítra, dnes…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Daleko, vlevo…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7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/>
              <a:t>Předložky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Spojují se obyčejně s podstatnými jmény.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C:\Users\Petr\Desktop\JITKA DUMKY\předlož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2708920"/>
            <a:ext cx="34480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74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/>
              <a:t>Předložky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2492896"/>
            <a:ext cx="2664296" cy="334096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u</a:t>
            </a:r>
            <a:r>
              <a:rPr lang="cs-CZ" dirty="0" smtClean="0"/>
              <a:t> mostu</a:t>
            </a:r>
          </a:p>
          <a:p>
            <a:endParaRPr lang="cs-CZ" dirty="0" smtClean="0"/>
          </a:p>
          <a:p>
            <a:r>
              <a:rPr lang="cs-CZ" b="1" dirty="0">
                <a:solidFill>
                  <a:srgbClr val="00B050"/>
                </a:solidFill>
              </a:rPr>
              <a:t>n</a:t>
            </a:r>
            <a:r>
              <a:rPr lang="cs-CZ" b="1" dirty="0" smtClean="0">
                <a:solidFill>
                  <a:srgbClr val="00B050"/>
                </a:solidFill>
              </a:rPr>
              <a:t>a</a:t>
            </a:r>
            <a:r>
              <a:rPr lang="cs-CZ" dirty="0" smtClean="0"/>
              <a:t> talíři</a:t>
            </a:r>
          </a:p>
          <a:p>
            <a:endParaRPr lang="cs-CZ" dirty="0" smtClean="0"/>
          </a:p>
          <a:p>
            <a:r>
              <a:rPr lang="cs-CZ" b="1" dirty="0">
                <a:solidFill>
                  <a:srgbClr val="00B050"/>
                </a:solidFill>
              </a:rPr>
              <a:t>b</a:t>
            </a:r>
            <a:r>
              <a:rPr lang="cs-CZ" b="1" dirty="0" smtClean="0">
                <a:solidFill>
                  <a:srgbClr val="00B050"/>
                </a:solidFill>
              </a:rPr>
              <a:t>ez</a:t>
            </a:r>
            <a:r>
              <a:rPr lang="cs-CZ" b="1" dirty="0" smtClean="0"/>
              <a:t> </a:t>
            </a:r>
            <a:r>
              <a:rPr lang="cs-CZ" dirty="0" smtClean="0"/>
              <a:t>práce</a:t>
            </a:r>
          </a:p>
          <a:p>
            <a:endParaRPr lang="cs-CZ" b="1" dirty="0"/>
          </a:p>
          <a:p>
            <a:r>
              <a:rPr lang="cs-CZ" b="1" dirty="0" smtClean="0">
                <a:solidFill>
                  <a:srgbClr val="00B050"/>
                </a:solidFill>
              </a:rPr>
              <a:t>ve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skříni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724128" y="2420888"/>
            <a:ext cx="2952328" cy="331236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p</a:t>
            </a:r>
            <a:r>
              <a:rPr lang="cs-CZ" b="1" dirty="0" smtClean="0">
                <a:solidFill>
                  <a:srgbClr val="00B050"/>
                </a:solidFill>
              </a:rPr>
              <a:t>o</a:t>
            </a:r>
            <a:r>
              <a:rPr lang="cs-CZ" dirty="0" smtClean="0"/>
              <a:t> večeři</a:t>
            </a:r>
          </a:p>
          <a:p>
            <a:endParaRPr lang="cs-CZ" dirty="0" smtClean="0"/>
          </a:p>
          <a:p>
            <a:r>
              <a:rPr lang="cs-CZ" b="1" dirty="0">
                <a:solidFill>
                  <a:srgbClr val="00B050"/>
                </a:solidFill>
              </a:rPr>
              <a:t>p</a:t>
            </a:r>
            <a:r>
              <a:rPr lang="cs-CZ" b="1" dirty="0" smtClean="0">
                <a:solidFill>
                  <a:srgbClr val="00B050"/>
                </a:solidFill>
              </a:rPr>
              <a:t>od</a:t>
            </a:r>
            <a:r>
              <a:rPr lang="cs-CZ" dirty="0" smtClean="0"/>
              <a:t> nosem</a:t>
            </a:r>
          </a:p>
          <a:p>
            <a:endParaRPr lang="cs-CZ" dirty="0" smtClean="0"/>
          </a:p>
          <a:p>
            <a:r>
              <a:rPr lang="cs-CZ" b="1" dirty="0">
                <a:solidFill>
                  <a:srgbClr val="00B050"/>
                </a:solidFill>
              </a:rPr>
              <a:t>p</a:t>
            </a:r>
            <a:r>
              <a:rPr lang="cs-CZ" b="1" dirty="0" smtClean="0">
                <a:solidFill>
                  <a:srgbClr val="00B050"/>
                </a:solidFill>
              </a:rPr>
              <a:t>řes</a:t>
            </a:r>
            <a:r>
              <a:rPr lang="cs-CZ" b="1" dirty="0" smtClean="0"/>
              <a:t> </a:t>
            </a:r>
            <a:r>
              <a:rPr lang="cs-CZ" dirty="0" smtClean="0"/>
              <a:t>hory</a:t>
            </a:r>
          </a:p>
          <a:p>
            <a:endParaRPr lang="cs-CZ" dirty="0" smtClean="0"/>
          </a:p>
          <a:p>
            <a:r>
              <a:rPr lang="cs-CZ" b="1" dirty="0">
                <a:solidFill>
                  <a:srgbClr val="00B050"/>
                </a:solidFill>
              </a:rPr>
              <a:t>z</a:t>
            </a:r>
            <a:r>
              <a:rPr lang="cs-CZ" b="1" dirty="0" smtClean="0">
                <a:solidFill>
                  <a:srgbClr val="00B050"/>
                </a:solidFill>
              </a:rPr>
              <a:t>e</a:t>
            </a:r>
            <a:r>
              <a:rPr lang="cs-CZ" dirty="0" smtClean="0"/>
              <a:t> židle</a:t>
            </a:r>
            <a:endParaRPr lang="cs-CZ" dirty="0"/>
          </a:p>
        </p:txBody>
      </p:sp>
      <p:pic>
        <p:nvPicPr>
          <p:cNvPr id="1026" name="Picture 2" descr="C:\Documents and Settings\charvatova\Local Settings\Temporary Internet Files\Content.IE5\D87XJAH2\MP900403546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1700808"/>
            <a:ext cx="2876372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charvatova\Local Settings\Temporary Internet Files\Content.IE5\P89KUVCL\MP900402129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2327" y="3795789"/>
            <a:ext cx="1918128" cy="288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0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/>
              <a:t>Spojky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496945" cy="487375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Spojují slova nebo věty.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3600" dirty="0" smtClean="0"/>
              <a:t>Petr </a:t>
            </a:r>
            <a:r>
              <a:rPr lang="cs-CZ" sz="3600" dirty="0" smtClean="0">
                <a:solidFill>
                  <a:srgbClr val="00B050"/>
                </a:solidFill>
              </a:rPr>
              <a:t>a </a:t>
            </a:r>
            <a:r>
              <a:rPr lang="cs-CZ" sz="3600" dirty="0" smtClean="0"/>
              <a:t>Pavel</a:t>
            </a:r>
          </a:p>
          <a:p>
            <a:r>
              <a:rPr lang="cs-CZ" sz="3600" dirty="0" smtClean="0"/>
              <a:t>Půjdeme domů, </a:t>
            </a:r>
            <a:r>
              <a:rPr lang="cs-CZ" sz="3600" dirty="0" smtClean="0">
                <a:solidFill>
                  <a:srgbClr val="00B050"/>
                </a:solidFill>
              </a:rPr>
              <a:t>protože</a:t>
            </a:r>
            <a:r>
              <a:rPr lang="cs-CZ" sz="3600" dirty="0" smtClean="0"/>
              <a:t> prší.</a:t>
            </a:r>
          </a:p>
          <a:p>
            <a:r>
              <a:rPr lang="cs-CZ" sz="3600" dirty="0" smtClean="0">
                <a:solidFill>
                  <a:srgbClr val="00B050"/>
                </a:solidFill>
              </a:rPr>
              <a:t>Když</a:t>
            </a:r>
            <a:r>
              <a:rPr lang="cs-CZ" sz="3600" dirty="0" smtClean="0"/>
              <a:t> půjdeš ven, teple se oblékni.</a:t>
            </a:r>
          </a:p>
          <a:p>
            <a:r>
              <a:rPr lang="cs-CZ" sz="3600" dirty="0" smtClean="0"/>
              <a:t>Dívky spěchaly, </a:t>
            </a:r>
            <a:r>
              <a:rPr lang="cs-CZ" sz="3600" dirty="0" smtClean="0">
                <a:solidFill>
                  <a:srgbClr val="00B050"/>
                </a:solidFill>
              </a:rPr>
              <a:t>aby</a:t>
            </a:r>
            <a:r>
              <a:rPr lang="cs-CZ" sz="3600" dirty="0" smtClean="0"/>
              <a:t> nepřišly pozdě.</a:t>
            </a:r>
            <a:endParaRPr lang="cs-CZ" sz="3600" dirty="0"/>
          </a:p>
        </p:txBody>
      </p:sp>
      <p:pic>
        <p:nvPicPr>
          <p:cNvPr id="2050" name="Picture 2" descr="C:\Documents and Settings\charvatova\Local Settings\Temporary Internet Files\Content.IE5\AC9JMOCC\MP900401855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774" y="836712"/>
            <a:ext cx="2303693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00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/>
              <a:t>Částice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Uvozují přací věty.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3600" dirty="0" smtClean="0">
                <a:solidFill>
                  <a:srgbClr val="00B0F0"/>
                </a:solidFill>
              </a:rPr>
              <a:t> Ať </a:t>
            </a:r>
            <a:r>
              <a:rPr lang="cs-CZ" sz="3600" dirty="0" smtClean="0"/>
              <a:t>tatínek přijde včas.</a:t>
            </a:r>
          </a:p>
          <a:p>
            <a:r>
              <a:rPr lang="cs-CZ" sz="3600" dirty="0" smtClean="0">
                <a:solidFill>
                  <a:srgbClr val="00B0F0"/>
                </a:solidFill>
              </a:rPr>
              <a:t> Kéž </a:t>
            </a:r>
            <a:r>
              <a:rPr lang="cs-CZ" sz="3600" dirty="0" smtClean="0"/>
              <a:t>se maminka uzdraví.</a:t>
            </a:r>
          </a:p>
          <a:p>
            <a:r>
              <a:rPr lang="cs-CZ" sz="3600" dirty="0" smtClean="0">
                <a:solidFill>
                  <a:srgbClr val="00B0F0"/>
                </a:solidFill>
              </a:rPr>
              <a:t> Nechť </a:t>
            </a:r>
            <a:r>
              <a:rPr lang="cs-CZ" sz="3600" dirty="0" smtClean="0"/>
              <a:t>zvítězí ti nejlepší.</a:t>
            </a:r>
          </a:p>
          <a:p>
            <a:r>
              <a:rPr lang="cs-CZ" sz="3600" dirty="0" smtClean="0">
                <a:solidFill>
                  <a:srgbClr val="00B0F0"/>
                </a:solidFill>
              </a:rPr>
              <a:t> Kdyby </a:t>
            </a:r>
            <a:r>
              <a:rPr lang="cs-CZ" sz="3600" dirty="0" smtClean="0"/>
              <a:t>ten vlak už přijel.</a:t>
            </a:r>
          </a:p>
          <a:p>
            <a:r>
              <a:rPr lang="cs-CZ" sz="3600" dirty="0" smtClean="0">
                <a:solidFill>
                  <a:srgbClr val="00B0F0"/>
                </a:solidFill>
              </a:rPr>
              <a:t> ANO</a:t>
            </a:r>
          </a:p>
          <a:p>
            <a:r>
              <a:rPr lang="cs-CZ" sz="3600" dirty="0" smtClean="0">
                <a:solidFill>
                  <a:srgbClr val="00B0F0"/>
                </a:solidFill>
              </a:rPr>
              <a:t> NE</a:t>
            </a:r>
            <a:endParaRPr lang="cs-CZ" sz="3600" dirty="0">
              <a:solidFill>
                <a:srgbClr val="00B0F0"/>
              </a:solidFill>
            </a:endParaRPr>
          </a:p>
        </p:txBody>
      </p:sp>
      <p:pic>
        <p:nvPicPr>
          <p:cNvPr id="3074" name="Picture 2" descr="C:\Documents and Settings\charvatova\Local Settings\Temporary Internet Files\Content.IE5\I7L11BWM\MP900427626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944724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1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433</TotalTime>
  <Words>333</Words>
  <Application>Microsoft Office PowerPoint</Application>
  <PresentationFormat>Předvádění na obrazovce (4:3)</PresentationFormat>
  <Paragraphs>91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Výukový materiál zpracován v rámci projektu EU peníze školám2012 </vt:lpstr>
      <vt:lpstr>Prezentace aplikace PowerPoint</vt:lpstr>
      <vt:lpstr>Neohebné slovní druhy</vt:lpstr>
      <vt:lpstr>Příslovce</vt:lpstr>
      <vt:lpstr>Příslovce</vt:lpstr>
      <vt:lpstr>Předložky</vt:lpstr>
      <vt:lpstr>Předložky</vt:lpstr>
      <vt:lpstr>Spojky</vt:lpstr>
      <vt:lpstr>Částice</vt:lpstr>
      <vt:lpstr>Citoslovce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Neohebné slovní druhy</dc:title>
  <dc:creator>Petr</dc:creator>
  <cp:lastModifiedBy>Toshiba</cp:lastModifiedBy>
  <cp:revision>34</cp:revision>
  <dcterms:created xsi:type="dcterms:W3CDTF">2012-04-25T18:48:10Z</dcterms:created>
  <dcterms:modified xsi:type="dcterms:W3CDTF">2014-03-04T21:53:27Z</dcterms:modified>
</cp:coreProperties>
</file>