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61" r:id="rId4"/>
    <p:sldId id="256" r:id="rId5"/>
    <p:sldId id="257" r:id="rId6"/>
    <p:sldId id="258" r:id="rId7"/>
    <p:sldId id="259" r:id="rId8"/>
    <p:sldId id="260" r:id="rId9"/>
    <p:sldId id="263" r:id="rId10"/>
    <p:sldId id="264" r:id="rId11"/>
    <p:sldId id="265" r:id="rId12"/>
    <p:sldId id="266"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607E37F-B2D1-41C6-89CC-1D8F562E04A8}" type="datetimeFigureOut">
              <a:rPr lang="cs-CZ" smtClean="0"/>
              <a:pPr/>
              <a:t>14.2.2014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07E37F-B2D1-41C6-89CC-1D8F562E04A8}" type="datetimeFigureOut">
              <a:rPr lang="cs-CZ" smtClean="0"/>
              <a:pPr/>
              <a:t>14.2.2014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07E37F-B2D1-41C6-89CC-1D8F562E04A8}" type="datetimeFigureOut">
              <a:rPr lang="cs-CZ" smtClean="0"/>
              <a:pPr/>
              <a:t>14.2.2014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07E37F-B2D1-41C6-89CC-1D8F562E04A8}" type="datetimeFigureOut">
              <a:rPr lang="cs-CZ" smtClean="0"/>
              <a:pPr/>
              <a:t>14.2.2014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607E37F-B2D1-41C6-89CC-1D8F562E04A8}" type="datetimeFigureOut">
              <a:rPr lang="cs-CZ" smtClean="0"/>
              <a:pPr/>
              <a:t>14.2.2014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607E37F-B2D1-41C6-89CC-1D8F562E04A8}" type="datetimeFigureOut">
              <a:rPr lang="cs-CZ" smtClean="0"/>
              <a:pPr/>
              <a:t>14.2.2014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607E37F-B2D1-41C6-89CC-1D8F562E04A8}" type="datetimeFigureOut">
              <a:rPr lang="cs-CZ" smtClean="0"/>
              <a:pPr/>
              <a:t>14.2.2014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607E37F-B2D1-41C6-89CC-1D8F562E04A8}" type="datetimeFigureOut">
              <a:rPr lang="cs-CZ" smtClean="0"/>
              <a:pPr/>
              <a:t>14.2.2014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607E37F-B2D1-41C6-89CC-1D8F562E04A8}" type="datetimeFigureOut">
              <a:rPr lang="cs-CZ" smtClean="0"/>
              <a:pPr/>
              <a:t>14.2.2014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607E37F-B2D1-41C6-89CC-1D8F562E04A8}" type="datetimeFigureOut">
              <a:rPr lang="cs-CZ" smtClean="0"/>
              <a:pPr/>
              <a:t>14.2.2014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607E37F-B2D1-41C6-89CC-1D8F562E04A8}" type="datetimeFigureOut">
              <a:rPr lang="cs-CZ" smtClean="0"/>
              <a:pPr/>
              <a:t>14.2.2014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CDF4A1-4277-4E0D-8DD0-EE375981225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7E37F-B2D1-41C6-89CC-1D8F562E04A8}" type="datetimeFigureOut">
              <a:rPr lang="cs-CZ" smtClean="0"/>
              <a:pPr/>
              <a:t>14.2.2014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DF4A1-4277-4E0D-8DD0-EE375981225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iit.cz/data/images/thumb/68190_2b9e5e4fbd.png?1311345825"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U:\_Granty\OPVK Šablony\Zakladni_logolink_OPVK (ESF, EU, MSMT, OP VK)\01_Zakladni_logolink_horizontalni_cz\OPVK_hor_zakladni_logolink_RGB_cz.jpg"/>
          <p:cNvPicPr>
            <a:picLocks noChangeAspect="1" noChangeArrowheads="1"/>
          </p:cNvPicPr>
          <p:nvPr/>
        </p:nvPicPr>
        <p:blipFill>
          <a:blip r:embed="rId2"/>
          <a:srcRect/>
          <a:stretch>
            <a:fillRect/>
          </a:stretch>
        </p:blipFill>
        <p:spPr bwMode="auto">
          <a:xfrm>
            <a:off x="500063" y="357188"/>
            <a:ext cx="8172450" cy="1785937"/>
          </a:xfrm>
          <a:prstGeom prst="rect">
            <a:avLst/>
          </a:prstGeom>
          <a:noFill/>
          <a:ln w="9525">
            <a:noFill/>
            <a:miter lim="800000"/>
            <a:headEnd/>
            <a:tailEnd/>
          </a:ln>
        </p:spPr>
      </p:pic>
      <p:sp>
        <p:nvSpPr>
          <p:cNvPr id="3" name="Podnadpis 2"/>
          <p:cNvSpPr txBox="1">
            <a:spLocks/>
          </p:cNvSpPr>
          <p:nvPr/>
        </p:nvSpPr>
        <p:spPr>
          <a:xfrm>
            <a:off x="500062" y="2428875"/>
            <a:ext cx="2714615" cy="3895725"/>
          </a:xfrm>
          <a:prstGeom prst="rect">
            <a:avLst/>
          </a:prstGeom>
        </p:spPr>
        <p:txBody>
          <a:bodyPr anchor="t"/>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Název školy: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Autor: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Název:</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Číslo projektu:</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cs-CZ"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Název projektu:</a:t>
            </a:r>
          </a:p>
        </p:txBody>
      </p:sp>
      <p:sp>
        <p:nvSpPr>
          <p:cNvPr id="4" name="Podnadpis 2"/>
          <p:cNvSpPr txBox="1">
            <a:spLocks/>
          </p:cNvSpPr>
          <p:nvPr/>
        </p:nvSpPr>
        <p:spPr bwMode="auto">
          <a:xfrm>
            <a:off x="3500430" y="2428875"/>
            <a:ext cx="5072070" cy="3895725"/>
          </a:xfrm>
          <a:prstGeom prst="rect">
            <a:avLst/>
          </a:prstGeom>
          <a:noFill/>
          <a:ln w="9525">
            <a:noFill/>
            <a:miter lim="800000"/>
            <a:headEnd/>
            <a:tailEnd/>
          </a:ln>
        </p:spPr>
        <p:txBody>
          <a:bodyPr tIns="0" rIns="45720" bIns="0">
            <a:normAutofit/>
          </a:bodyPr>
          <a:lstStyle/>
          <a:p>
            <a:pPr>
              <a:spcBef>
                <a:spcPct val="20000"/>
              </a:spcBef>
              <a:buClr>
                <a:schemeClr val="accent1"/>
              </a:buClr>
              <a:buSzPct val="80000"/>
              <a:buFont typeface="Wingdings 2" pitchFamily="18" charset="2"/>
              <a:buNone/>
              <a:defRPr/>
            </a:pPr>
            <a:r>
              <a:rPr lang="cs-CZ" sz="2000" dirty="0">
                <a:latin typeface="Arial" pitchFamily="34" charset="0"/>
                <a:cs typeface="Arial" pitchFamily="34" charset="0"/>
              </a:rPr>
              <a:t>SŠ spojů a informatiky Tábor</a:t>
            </a: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r>
              <a:rPr lang="cs-CZ" sz="2000" dirty="0">
                <a:latin typeface="Arial" pitchFamily="34" charset="0"/>
                <a:cs typeface="Arial" pitchFamily="34" charset="0"/>
              </a:rPr>
              <a:t>Petr Vlach</a:t>
            </a: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r>
              <a:rPr lang="cs-CZ" sz="2000" dirty="0" smtClean="0">
                <a:latin typeface="Arial" pitchFamily="34" charset="0"/>
                <a:cs typeface="Arial" pitchFamily="34" charset="0"/>
              </a:rPr>
              <a:t>VY_32_INOVACE_OS_20</a:t>
            </a: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buFont typeface="Wingdings 2" pitchFamily="18" charset="2"/>
              <a:buNone/>
              <a:defRPr/>
            </a:pPr>
            <a:r>
              <a:rPr lang="cs-CZ" sz="2000" dirty="0">
                <a:latin typeface="Arial" pitchFamily="34" charset="0"/>
                <a:cs typeface="Arial" pitchFamily="34" charset="0"/>
              </a:rPr>
              <a:t>CZ.1.07/1.5.00/34.1021</a:t>
            </a:r>
          </a:p>
          <a:p>
            <a:pPr>
              <a:spcBef>
                <a:spcPct val="20000"/>
              </a:spcBef>
              <a:buClr>
                <a:schemeClr val="accent1"/>
              </a:buClr>
              <a:buSzPct val="80000"/>
              <a:buFont typeface="Wingdings 2" pitchFamily="18" charset="2"/>
              <a:buNone/>
              <a:defRPr/>
            </a:pPr>
            <a:endParaRPr lang="cs-CZ" sz="2000" dirty="0">
              <a:latin typeface="Arial" pitchFamily="34" charset="0"/>
              <a:cs typeface="Arial" pitchFamily="34" charset="0"/>
            </a:endParaRPr>
          </a:p>
          <a:p>
            <a:pPr>
              <a:spcBef>
                <a:spcPct val="20000"/>
              </a:spcBef>
              <a:buClr>
                <a:schemeClr val="accent1"/>
              </a:buClr>
              <a:buSzPct val="80000"/>
              <a:defRPr/>
            </a:pPr>
            <a:r>
              <a:rPr lang="cs-CZ" sz="2000" dirty="0">
                <a:latin typeface="Arial" pitchFamily="34" charset="0"/>
                <a:cs typeface="Arial" pitchFamily="34" charset="0"/>
              </a:rPr>
              <a:t>Moderní škola – inovace výuky na SŠSI Tábor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1560" y="197346"/>
            <a:ext cx="8208912" cy="3139321"/>
          </a:xfrm>
          <a:prstGeom prst="rect">
            <a:avLst/>
          </a:prstGeom>
        </p:spPr>
        <p:txBody>
          <a:bodyPr wrap="square">
            <a:spAutoFit/>
          </a:bodyPr>
          <a:lstStyle/>
          <a:p>
            <a:r>
              <a:rPr lang="cs-CZ" b="1" dirty="0" smtClean="0">
                <a:latin typeface="Times New Roman" pitchFamily="18" charset="0"/>
                <a:cs typeface="Times New Roman" pitchFamily="18" charset="0"/>
              </a:rPr>
              <a:t>Klíčové vlastnosti:</a:t>
            </a:r>
          </a:p>
          <a:p>
            <a:endParaRPr lang="cs-CZ" dirty="0" smtClean="0">
              <a:latin typeface="Times New Roman" pitchFamily="18" charset="0"/>
              <a:cs typeface="Times New Roman" pitchFamily="18" charset="0"/>
            </a:endParaRPr>
          </a:p>
          <a:p>
            <a:r>
              <a:rPr lang="cs-CZ" b="1" dirty="0" smtClean="0">
                <a:latin typeface="Times New Roman" pitchFamily="18" charset="0"/>
                <a:cs typeface="Times New Roman" pitchFamily="18" charset="0"/>
              </a:rPr>
              <a:t>1. </a:t>
            </a:r>
            <a:r>
              <a:rPr lang="cs-CZ" b="1" dirty="0">
                <a:latin typeface="Times New Roman" pitchFamily="18" charset="0"/>
                <a:cs typeface="Times New Roman" pitchFamily="18" charset="0"/>
              </a:rPr>
              <a:t>P</a:t>
            </a:r>
            <a:r>
              <a:rPr lang="cs-CZ" b="1" dirty="0" smtClean="0">
                <a:latin typeface="Times New Roman" pitchFamily="18" charset="0"/>
                <a:cs typeface="Times New Roman" pitchFamily="18" charset="0"/>
              </a:rPr>
              <a:t>odpora multitaskingu</a:t>
            </a:r>
            <a:r>
              <a:rPr lang="cs-CZ" dirty="0" smtClean="0">
                <a:latin typeface="Times New Roman" pitchFamily="18" charset="0"/>
                <a:cs typeface="Times New Roman" pitchFamily="18" charset="0"/>
              </a:rPr>
              <a:t>, kdy </a:t>
            </a:r>
            <a:r>
              <a:rPr lang="cs-CZ" b="1" dirty="0" smtClean="0">
                <a:latin typeface="Times New Roman" pitchFamily="18" charset="0"/>
                <a:cs typeface="Times New Roman" pitchFamily="18" charset="0"/>
              </a:rPr>
              <a:t>každá aplikace běží ve vlastní </a:t>
            </a:r>
            <a:r>
              <a:rPr lang="cs-CZ" b="1" dirty="0" err="1" smtClean="0">
                <a:latin typeface="Times New Roman" pitchFamily="18" charset="0"/>
                <a:cs typeface="Times New Roman" pitchFamily="18" charset="0"/>
              </a:rPr>
              <a:t>virtual</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machine</a:t>
            </a:r>
            <a:r>
              <a:rPr lang="cs-CZ" dirty="0" smtClean="0">
                <a:latin typeface="Times New Roman" pitchFamily="18" charset="0"/>
                <a:cs typeface="Times New Roman" pitchFamily="18" charset="0"/>
              </a:rPr>
              <a:t>, </a:t>
            </a:r>
            <a:r>
              <a:rPr lang="cs-CZ" b="1" dirty="0" smtClean="0">
                <a:latin typeface="Times New Roman" pitchFamily="18" charset="0"/>
                <a:cs typeface="Times New Roman" pitchFamily="18" charset="0"/>
              </a:rPr>
              <a:t>v odděleném samostatném procesu </a:t>
            </a:r>
            <a:r>
              <a:rPr lang="cs-CZ" dirty="0" smtClean="0">
                <a:latin typeface="Times New Roman" pitchFamily="18" charset="0"/>
                <a:cs typeface="Times New Roman" pitchFamily="18" charset="0"/>
              </a:rPr>
              <a:t>(tedy opravdový „plný“ multitasking, na rozdíl od </a:t>
            </a:r>
            <a:r>
              <a:rPr lang="cs-CZ" dirty="0" err="1" smtClean="0">
                <a:latin typeface="Times New Roman" pitchFamily="18" charset="0"/>
                <a:cs typeface="Times New Roman" pitchFamily="18" charset="0"/>
              </a:rPr>
              <a:t>iOS</a:t>
            </a:r>
            <a:r>
              <a:rPr lang="cs-CZ" dirty="0" smtClean="0">
                <a:latin typeface="Times New Roman" pitchFamily="18" charset="0"/>
                <a:cs typeface="Times New Roman" pitchFamily="18" charset="0"/>
              </a:rPr>
              <a:t> nebo Windows </a:t>
            </a:r>
            <a:r>
              <a:rPr lang="cs-CZ" dirty="0" err="1" smtClean="0">
                <a:latin typeface="Times New Roman" pitchFamily="18" charset="0"/>
                <a:cs typeface="Times New Roman" pitchFamily="18" charset="0"/>
              </a:rPr>
              <a:t>Phone</a:t>
            </a:r>
            <a:r>
              <a:rPr lang="cs-CZ" dirty="0" smtClean="0">
                <a:latin typeface="Times New Roman" pitchFamily="18" charset="0"/>
                <a:cs typeface="Times New Roman" pitchFamily="18" charset="0"/>
              </a:rPr>
              <a:t> 7 Mango). Aplikace mohou existovat v různých stavech (běžící, spící, zastavená), mezi kterými systém přepíná podle potřeby uživatele a kapacity operační paměti. Jakmile operační paměť dojde a je potřeba spustit novou aplikaci, Android sám určí, kterou aplikaci ukončit. Pokud by si ale přesto chtěl někdo nechat zobrazit aktuálně běžící procesy a mít možnost je ukončit podle své vůle, může si nainstalovat některý ze správců úloh od vývojářů třetích stran nebo využít nového správce úloh, který je pro tyto účely implementován v systému od verze 2.3.</a:t>
            </a:r>
            <a:endParaRPr lang="cs-CZ" dirty="0">
              <a:latin typeface="Times New Roman" pitchFamily="18" charset="0"/>
              <a:cs typeface="Times New Roman" pitchFamily="18" charset="0"/>
            </a:endParaRPr>
          </a:p>
        </p:txBody>
      </p:sp>
      <p:sp>
        <p:nvSpPr>
          <p:cNvPr id="3" name="Obdélník 2"/>
          <p:cNvSpPr/>
          <p:nvPr/>
        </p:nvSpPr>
        <p:spPr>
          <a:xfrm>
            <a:off x="611560" y="3356992"/>
            <a:ext cx="8532440" cy="923330"/>
          </a:xfrm>
          <a:prstGeom prst="rect">
            <a:avLst/>
          </a:prstGeom>
        </p:spPr>
        <p:txBody>
          <a:bodyPr wrap="square">
            <a:spAutoFit/>
          </a:bodyPr>
          <a:lstStyle/>
          <a:p>
            <a:r>
              <a:rPr lang="cs-CZ" b="1" dirty="0" smtClean="0">
                <a:latin typeface="Times New Roman" pitchFamily="18" charset="0"/>
                <a:cs typeface="Times New Roman" pitchFamily="18" charset="0"/>
              </a:rPr>
              <a:t>2.  Otevřenost. </a:t>
            </a:r>
            <a:r>
              <a:rPr lang="cs-CZ" dirty="0">
                <a:latin typeface="Times New Roman" pitchFamily="18" charset="0"/>
                <a:cs typeface="Times New Roman" pitchFamily="18" charset="0"/>
              </a:rPr>
              <a:t>P</a:t>
            </a:r>
            <a:r>
              <a:rPr lang="cs-CZ" dirty="0" smtClean="0">
                <a:latin typeface="Times New Roman" pitchFamily="18" charset="0"/>
                <a:cs typeface="Times New Roman" pitchFamily="18" charset="0"/>
              </a:rPr>
              <a:t>ro uživatele či výrobce telefonů je možné používat například grafické nadstavby uživatelského rozhraní a odlišit se tak od konkurenčních značek se stejným operačním systémem. </a:t>
            </a:r>
            <a:endParaRPr lang="cs-CZ" dirty="0">
              <a:latin typeface="Times New Roman" pitchFamily="18" charset="0"/>
              <a:cs typeface="Times New Roman" pitchFamily="18" charset="0"/>
            </a:endParaRPr>
          </a:p>
        </p:txBody>
      </p:sp>
      <p:sp>
        <p:nvSpPr>
          <p:cNvPr id="4" name="Obdélník 3"/>
          <p:cNvSpPr/>
          <p:nvPr/>
        </p:nvSpPr>
        <p:spPr>
          <a:xfrm>
            <a:off x="611560" y="4221088"/>
            <a:ext cx="7992888" cy="1477328"/>
          </a:xfrm>
          <a:prstGeom prst="rect">
            <a:avLst/>
          </a:prstGeom>
        </p:spPr>
        <p:txBody>
          <a:bodyPr wrap="square">
            <a:spAutoFit/>
          </a:bodyPr>
          <a:lstStyle/>
          <a:p>
            <a:r>
              <a:rPr lang="cs-CZ" b="1" dirty="0" smtClean="0">
                <a:latin typeface="Times New Roman" pitchFamily="18" charset="0"/>
                <a:cs typeface="Times New Roman" pitchFamily="18" charset="0"/>
              </a:rPr>
              <a:t>3. Uživatelské rozhraní . </a:t>
            </a:r>
            <a:r>
              <a:rPr lang="cs-CZ" dirty="0">
                <a:latin typeface="Times New Roman" pitchFamily="18" charset="0"/>
                <a:cs typeface="Times New Roman" pitchFamily="18" charset="0"/>
              </a:rPr>
              <a:t>S</a:t>
            </a:r>
            <a:r>
              <a:rPr lang="cs-CZ" dirty="0" smtClean="0">
                <a:latin typeface="Times New Roman" pitchFamily="18" charset="0"/>
                <a:cs typeface="Times New Roman" pitchFamily="18" charset="0"/>
              </a:rPr>
              <a:t>leduje moderní trendy a je plně přizpůsobeno ovládání prsty. Podporuje </a:t>
            </a:r>
            <a:r>
              <a:rPr lang="cs-CZ" dirty="0" err="1" smtClean="0">
                <a:latin typeface="Times New Roman" pitchFamily="18" charset="0"/>
                <a:cs typeface="Times New Roman" pitchFamily="18" charset="0"/>
              </a:rPr>
              <a:t>multitouch</a:t>
            </a:r>
            <a:r>
              <a:rPr lang="cs-CZ" dirty="0" smtClean="0">
                <a:latin typeface="Times New Roman" pitchFamily="18" charset="0"/>
                <a:cs typeface="Times New Roman" pitchFamily="18" charset="0"/>
              </a:rPr>
              <a:t> nebo ovládání gesty (podobně jako třeba gesta myší v prohlížečích). Je založeno na systému několika ploch domácí obrazovky se systémem </a:t>
            </a:r>
            <a:r>
              <a:rPr lang="cs-CZ" dirty="0" err="1" smtClean="0">
                <a:latin typeface="Times New Roman" pitchFamily="18" charset="0"/>
                <a:cs typeface="Times New Roman" pitchFamily="18" charset="0"/>
              </a:rPr>
              <a:t>widgetů</a:t>
            </a:r>
            <a:r>
              <a:rPr lang="cs-CZ" dirty="0" smtClean="0">
                <a:latin typeface="Times New Roman" pitchFamily="18" charset="0"/>
                <a:cs typeface="Times New Roman" pitchFamily="18" charset="0"/>
              </a:rPr>
              <a:t> </a:t>
            </a:r>
            <a:r>
              <a:rPr lang="cs-CZ" smtClean="0">
                <a:latin typeface="Times New Roman" pitchFamily="18" charset="0"/>
                <a:cs typeface="Times New Roman" pitchFamily="18" charset="0"/>
              </a:rPr>
              <a:t>(miniaplikací) , </a:t>
            </a:r>
            <a:r>
              <a:rPr lang="cs-CZ" dirty="0" smtClean="0">
                <a:latin typeface="Times New Roman" pitchFamily="18" charset="0"/>
                <a:cs typeface="Times New Roman" pitchFamily="18" charset="0"/>
              </a:rPr>
              <a:t>které si na ně libovolně rozmístíte a díky kterým si přizpůsobíte základní pracovní prostředí. </a:t>
            </a:r>
            <a:endParaRPr lang="cs-CZ"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476672"/>
            <a:ext cx="8136904" cy="1200329"/>
          </a:xfrm>
          <a:prstGeom prst="rect">
            <a:avLst/>
          </a:prstGeom>
        </p:spPr>
        <p:txBody>
          <a:bodyPr wrap="square">
            <a:spAutoFit/>
          </a:bodyPr>
          <a:lstStyle/>
          <a:p>
            <a:r>
              <a:rPr lang="cs-CZ" b="1" dirty="0" smtClean="0">
                <a:latin typeface="Times New Roman" pitchFamily="18" charset="0"/>
                <a:cs typeface="Times New Roman" pitchFamily="18" charset="0"/>
              </a:rPr>
              <a:t>4. </a:t>
            </a:r>
            <a:r>
              <a:rPr lang="cs-CZ" b="1" dirty="0">
                <a:latin typeface="Times New Roman" pitchFamily="18" charset="0"/>
                <a:cs typeface="Times New Roman" pitchFamily="18" charset="0"/>
              </a:rPr>
              <a:t>A</a:t>
            </a:r>
            <a:r>
              <a:rPr lang="cs-CZ" b="1" dirty="0" smtClean="0">
                <a:latin typeface="Times New Roman" pitchFamily="18" charset="0"/>
                <a:cs typeface="Times New Roman" pitchFamily="18" charset="0"/>
              </a:rPr>
              <a:t>plikace. </a:t>
            </a:r>
            <a:r>
              <a:rPr lang="cs-CZ" dirty="0" smtClean="0">
                <a:latin typeface="Times New Roman" pitchFamily="18" charset="0"/>
                <a:cs typeface="Times New Roman" pitchFamily="18" charset="0"/>
              </a:rPr>
              <a:t>Ty lze instalovat pohodlně přes vestavěný </a:t>
            </a:r>
            <a:r>
              <a:rPr lang="cs-CZ" b="1" dirty="0" smtClean="0">
                <a:latin typeface="Times New Roman" pitchFamily="18" charset="0"/>
                <a:cs typeface="Times New Roman" pitchFamily="18" charset="0"/>
              </a:rPr>
              <a:t>Android Market</a:t>
            </a:r>
            <a:r>
              <a:rPr lang="cs-CZ" dirty="0" smtClean="0">
                <a:latin typeface="Times New Roman" pitchFamily="18" charset="0"/>
                <a:cs typeface="Times New Roman" pitchFamily="18" charset="0"/>
              </a:rPr>
              <a:t>, kde jich je dnes již více než 200 tisíc, z nichž minimálně 130 tisíc je bezplatných. Uživatelé Androidu nejsou ale závislí jen na vestavěném marketu, není problém si nainstalovat </a:t>
            </a:r>
            <a:r>
              <a:rPr lang="cs-CZ" b="1" dirty="0" smtClean="0">
                <a:latin typeface="Times New Roman" pitchFamily="18" charset="0"/>
                <a:cs typeface="Times New Roman" pitchFamily="18" charset="0"/>
              </a:rPr>
              <a:t>aplikace z jiných zdrojů, ve formátu APK</a:t>
            </a:r>
            <a:r>
              <a:rPr lang="cs-CZ"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548680"/>
            <a:ext cx="7632848" cy="2585323"/>
          </a:xfrm>
          <a:prstGeom prst="rect">
            <a:avLst/>
          </a:prstGeom>
          <a:noFill/>
        </p:spPr>
        <p:txBody>
          <a:bodyPr wrap="square" rtlCol="0">
            <a:spAutoFit/>
          </a:bodyPr>
          <a:lstStyle/>
          <a:p>
            <a:r>
              <a:rPr lang="cs-CZ" b="1" dirty="0" smtClean="0">
                <a:latin typeface="Times New Roman" pitchFamily="18" charset="0"/>
                <a:cs typeface="Times New Roman" pitchFamily="18" charset="0"/>
              </a:rPr>
              <a:t>Problémy:</a:t>
            </a:r>
          </a:p>
          <a:p>
            <a:endParaRPr lang="cs-CZ" dirty="0" smtClean="0">
              <a:latin typeface="Times New Roman" pitchFamily="18" charset="0"/>
              <a:cs typeface="Times New Roman" pitchFamily="18" charset="0"/>
            </a:endParaRPr>
          </a:p>
          <a:p>
            <a:pPr marL="342900" indent="-342900">
              <a:buAutoNum type="arabicPeriod"/>
            </a:pPr>
            <a:r>
              <a:rPr lang="cs-CZ" dirty="0" smtClean="0">
                <a:latin typeface="Times New Roman" pitchFamily="18" charset="0"/>
                <a:cs typeface="Times New Roman" pitchFamily="18" charset="0"/>
              </a:rPr>
              <a:t>Softwarové chyby ( pro  opravy musíte být stále připojeni k internetu nebo stahovat upgrade OS) –za spojení platíte</a:t>
            </a:r>
          </a:p>
          <a:p>
            <a:pPr marL="342900" indent="-342900">
              <a:buAutoNum type="arabicPeriod"/>
            </a:pPr>
            <a:r>
              <a:rPr lang="cs-CZ" dirty="0" smtClean="0">
                <a:latin typeface="Times New Roman" pitchFamily="18" charset="0"/>
                <a:cs typeface="Times New Roman" pitchFamily="18" charset="0"/>
              </a:rPr>
              <a:t>Roztříštěnost Androidu na mnoho hardwarových platforem</a:t>
            </a:r>
          </a:p>
          <a:p>
            <a:pPr marL="342900" indent="-342900">
              <a:buAutoNum type="arabicPeriod"/>
            </a:pPr>
            <a:r>
              <a:rPr lang="cs-CZ" dirty="0" smtClean="0">
                <a:latin typeface="Times New Roman" pitchFamily="18" charset="0"/>
                <a:cs typeface="Times New Roman" pitchFamily="18" charset="0"/>
              </a:rPr>
              <a:t>Soudní spory</a:t>
            </a:r>
          </a:p>
          <a:p>
            <a:pPr marL="342900" indent="-342900">
              <a:buAutoNum type="arabicPeriod"/>
            </a:pPr>
            <a:r>
              <a:rPr lang="cs-CZ" dirty="0" smtClean="0">
                <a:latin typeface="Times New Roman" pitchFamily="18" charset="0"/>
                <a:cs typeface="Times New Roman" pitchFamily="18" charset="0"/>
              </a:rPr>
              <a:t>Problémy </a:t>
            </a:r>
            <a:r>
              <a:rPr lang="cs-CZ" smtClean="0">
                <a:latin typeface="Times New Roman" pitchFamily="18" charset="0"/>
                <a:cs typeface="Times New Roman" pitchFamily="18" charset="0"/>
              </a:rPr>
              <a:t>se zabezpečením</a:t>
            </a:r>
            <a:endParaRPr lang="cs-CZ" dirty="0" smtClean="0">
              <a:latin typeface="Times New Roman" pitchFamily="18" charset="0"/>
              <a:cs typeface="Times New Roman" pitchFamily="18" charset="0"/>
            </a:endParaRPr>
          </a:p>
          <a:p>
            <a:pPr marL="342900" indent="-342900">
              <a:buAutoNum type="arabicPeriod"/>
            </a:pPr>
            <a:endParaRPr lang="cs-CZ" dirty="0" smtClean="0"/>
          </a:p>
          <a:p>
            <a:pPr marL="342900" indent="-342900">
              <a:buAutoNum type="arabicPeriod"/>
            </a:pPr>
            <a:endParaRPr lang="cs-CZ" dirty="0"/>
          </a:p>
        </p:txBody>
      </p:sp>
      <p:sp>
        <p:nvSpPr>
          <p:cNvPr id="3" name="TextovéPole 2"/>
          <p:cNvSpPr txBox="1"/>
          <p:nvPr/>
        </p:nvSpPr>
        <p:spPr>
          <a:xfrm>
            <a:off x="683568" y="3356992"/>
            <a:ext cx="5472608" cy="646331"/>
          </a:xfrm>
          <a:prstGeom prst="rect">
            <a:avLst/>
          </a:prstGeom>
          <a:noFill/>
        </p:spPr>
        <p:txBody>
          <a:bodyPr wrap="square" rtlCol="0">
            <a:spAutoFit/>
          </a:bodyPr>
          <a:lstStyle/>
          <a:p>
            <a:r>
              <a:rPr lang="cs-CZ" b="1" dirty="0" smtClean="0"/>
              <a:t>Poslední verze: (stav k 31.3.2013)</a:t>
            </a:r>
          </a:p>
          <a:p>
            <a:r>
              <a:rPr lang="cs-CZ" dirty="0" smtClean="0"/>
              <a:t>Android 5.0  (integrace s OS Chrome)</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3214678" y="2214554"/>
            <a:ext cx="3071834" cy="707886"/>
          </a:xfrm>
          <a:prstGeom prst="rect">
            <a:avLst/>
          </a:prstGeom>
        </p:spPr>
        <p:txBody>
          <a:bodyPr wrap="square">
            <a:spAutoFit/>
          </a:bodyPr>
          <a:lstStyle/>
          <a:p>
            <a:pPr lvl="0" fontAlgn="base">
              <a:spcBef>
                <a:spcPct val="0"/>
              </a:spcBef>
              <a:spcAft>
                <a:spcPct val="0"/>
              </a:spcAft>
            </a:pPr>
            <a:r>
              <a:rPr lang="cs-CZ" sz="2000" b="1" dirty="0" smtClean="0">
                <a:solidFill>
                  <a:prstClr val="black"/>
                </a:solidFill>
                <a:latin typeface="Times New Roman" pitchFamily="18" charset="0"/>
                <a:ea typeface="Calibri" pitchFamily="34" charset="0"/>
                <a:cs typeface="Times New Roman" pitchFamily="18" charset="0"/>
              </a:rPr>
              <a:t>    </a:t>
            </a:r>
            <a:r>
              <a:rPr lang="cs-CZ" sz="2000" b="1" dirty="0" smtClean="0">
                <a:solidFill>
                  <a:prstClr val="black"/>
                </a:solidFill>
                <a:latin typeface="Times New Roman" pitchFamily="18" charset="0"/>
                <a:ea typeface="Calibri" pitchFamily="34" charset="0"/>
                <a:cs typeface="Times New Roman" pitchFamily="18" charset="0"/>
              </a:rPr>
              <a:t>Android</a:t>
            </a:r>
            <a:endParaRPr lang="cs-CZ" sz="2000" b="1" dirty="0" smtClean="0">
              <a:solidFill>
                <a:prstClr val="black"/>
              </a:solidFill>
              <a:latin typeface="Times New Roman" pitchFamily="18" charset="0"/>
              <a:ea typeface="Calibri" pitchFamily="34" charset="0"/>
              <a:cs typeface="Times New Roman" pitchFamily="18" charset="0"/>
            </a:endParaRPr>
          </a:p>
          <a:p>
            <a:pPr lvl="0" fontAlgn="base">
              <a:spcBef>
                <a:spcPct val="0"/>
              </a:spcBef>
              <a:spcAft>
                <a:spcPct val="0"/>
              </a:spcAft>
            </a:pPr>
            <a:r>
              <a:rPr lang="cs-CZ" sz="2000" b="1" dirty="0" smtClean="0">
                <a:solidFill>
                  <a:prstClr val="black"/>
                </a:solidFill>
                <a:latin typeface="Times New Roman" pitchFamily="18" charset="0"/>
                <a:ea typeface="Calibri" pitchFamily="34" charset="0"/>
                <a:cs typeface="Times New Roman" pitchFamily="18" charset="0"/>
              </a:rPr>
              <a:t>   </a:t>
            </a:r>
            <a:endParaRPr lang="cs-CZ" sz="2000"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6387" name="Picture 3" descr="Android logo">
            <a:hlinkClick r:id="rId2"/>
          </p:cNvPr>
          <p:cNvPicPr>
            <a:picLocks noChangeAspect="1" noChangeArrowheads="1"/>
          </p:cNvPicPr>
          <p:nvPr/>
        </p:nvPicPr>
        <p:blipFill>
          <a:blip r:embed="rId3" cstate="print"/>
          <a:srcRect/>
          <a:stretch>
            <a:fillRect/>
          </a:stretch>
        </p:blipFill>
        <p:spPr bwMode="auto">
          <a:xfrm>
            <a:off x="1115616" y="0"/>
            <a:ext cx="5429250" cy="1666875"/>
          </a:xfrm>
          <a:prstGeom prst="rect">
            <a:avLst/>
          </a:prstGeom>
          <a:noFill/>
        </p:spPr>
      </p:pic>
      <p:sp>
        <p:nvSpPr>
          <p:cNvPr id="4" name="Obdélník 3"/>
          <p:cNvSpPr/>
          <p:nvPr/>
        </p:nvSpPr>
        <p:spPr>
          <a:xfrm>
            <a:off x="467544" y="1844824"/>
            <a:ext cx="8136904" cy="1354217"/>
          </a:xfrm>
          <a:prstGeom prst="rect">
            <a:avLst/>
          </a:prstGeom>
        </p:spPr>
        <p:txBody>
          <a:bodyPr wrap="square">
            <a:spAutoFit/>
          </a:bodyPr>
          <a:lstStyle/>
          <a:p>
            <a:r>
              <a:rPr lang="cs-CZ" b="1" dirty="0" smtClean="0">
                <a:latin typeface="Times New Roman" pitchFamily="18" charset="0"/>
                <a:cs typeface="Times New Roman" pitchFamily="18" charset="0"/>
              </a:rPr>
              <a:t>Historie operačního systému Android </a:t>
            </a:r>
            <a:r>
              <a:rPr lang="cs-CZ" sz="1600" dirty="0" smtClean="0">
                <a:latin typeface="Times New Roman" pitchFamily="18" charset="0"/>
                <a:cs typeface="Times New Roman" pitchFamily="18" charset="0"/>
              </a:rPr>
              <a:t>začala již v roce 2003, kdy stejnojmennou společnost založili Andy </a:t>
            </a:r>
            <a:r>
              <a:rPr lang="cs-CZ" sz="1600" dirty="0" err="1" smtClean="0">
                <a:latin typeface="Times New Roman" pitchFamily="18" charset="0"/>
                <a:cs typeface="Times New Roman" pitchFamily="18" charset="0"/>
              </a:rPr>
              <a:t>Rubin</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Rich</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Miner</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Nick</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Sears</a:t>
            </a:r>
            <a:r>
              <a:rPr lang="cs-CZ" sz="1600" dirty="0" smtClean="0">
                <a:latin typeface="Times New Roman" pitchFamily="18" charset="0"/>
                <a:cs typeface="Times New Roman" pitchFamily="18" charset="0"/>
              </a:rPr>
              <a:t> a </a:t>
            </a:r>
            <a:r>
              <a:rPr lang="cs-CZ" sz="1600" dirty="0" err="1" smtClean="0">
                <a:latin typeface="Times New Roman" pitchFamily="18" charset="0"/>
                <a:cs typeface="Times New Roman" pitchFamily="18" charset="0"/>
              </a:rPr>
              <a:t>Chris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White</a:t>
            </a:r>
            <a:r>
              <a:rPr lang="cs-CZ" sz="1600" dirty="0" smtClean="0">
                <a:latin typeface="Times New Roman" pitchFamily="18" charset="0"/>
                <a:cs typeface="Times New Roman" pitchFamily="18" charset="0"/>
              </a:rPr>
              <a:t>. Jejich cílem bylo, dle jejich slov, začít vytvářet chytřejší mobilní přístroje, které budou brát v úvahu nároky uživatelů a jejich polohu. Činnost této společnosti z počátku nevzbuzovala příliš pozornosti, pro svět byli „jen“ jedním z dalších vývojářů softwaru pro mobilní telefony.</a:t>
            </a:r>
            <a:endParaRPr lang="cs-CZ" sz="1600" dirty="0">
              <a:latin typeface="Times New Roman" pitchFamily="18" charset="0"/>
              <a:cs typeface="Times New Roman" pitchFamily="18" charset="0"/>
            </a:endParaRPr>
          </a:p>
        </p:txBody>
      </p:sp>
      <p:sp>
        <p:nvSpPr>
          <p:cNvPr id="5" name="Obdélník 4"/>
          <p:cNvSpPr/>
          <p:nvPr/>
        </p:nvSpPr>
        <p:spPr>
          <a:xfrm>
            <a:off x="395536" y="3214686"/>
            <a:ext cx="8280920" cy="3643314"/>
          </a:xfrm>
          <a:prstGeom prst="rect">
            <a:avLst/>
          </a:prstGeom>
        </p:spPr>
        <p:txBody>
          <a:bodyPr wrap="square">
            <a:spAutoFit/>
          </a:bodyPr>
          <a:lstStyle/>
          <a:p>
            <a:r>
              <a:rPr lang="cs-CZ" sz="1600" dirty="0" smtClean="0">
                <a:latin typeface="Times New Roman" pitchFamily="18" charset="0"/>
                <a:cs typeface="Times New Roman" pitchFamily="18" charset="0"/>
              </a:rPr>
              <a:t>Zlom nastal až v roce 2005, kdy společnost Android </a:t>
            </a:r>
            <a:r>
              <a:rPr lang="cs-CZ" sz="1600" dirty="0" err="1" smtClean="0">
                <a:latin typeface="Times New Roman" pitchFamily="18" charset="0"/>
                <a:cs typeface="Times New Roman" pitchFamily="18" charset="0"/>
              </a:rPr>
              <a:t>Inc</a:t>
            </a:r>
            <a:r>
              <a:rPr lang="cs-CZ" sz="1600" dirty="0" smtClean="0">
                <a:latin typeface="Times New Roman" pitchFamily="18" charset="0"/>
                <a:cs typeface="Times New Roman" pitchFamily="18" charset="0"/>
              </a:rPr>
              <a:t>. byla koupena gigantem</a:t>
            </a:r>
            <a:r>
              <a:rPr lang="cs-CZ" sz="1600" b="1" dirty="0" smtClean="0">
                <a:latin typeface="Times New Roman" pitchFamily="18" charset="0"/>
                <a:cs typeface="Times New Roman" pitchFamily="18" charset="0"/>
              </a:rPr>
              <a:t> </a:t>
            </a:r>
            <a:r>
              <a:rPr lang="cs-CZ" sz="1600" b="1" dirty="0" err="1" smtClean="0">
                <a:latin typeface="Times New Roman" pitchFamily="18" charset="0"/>
                <a:cs typeface="Times New Roman" pitchFamily="18" charset="0"/>
              </a:rPr>
              <a:t>Google</a:t>
            </a:r>
            <a:r>
              <a:rPr lang="cs-CZ" sz="1600" dirty="0" smtClean="0">
                <a:latin typeface="Times New Roman" pitchFamily="18" charset="0"/>
                <a:cs typeface="Times New Roman" pitchFamily="18" charset="0"/>
              </a:rPr>
              <a:t>. Klíčoví lidé na svých postech zůstali i po akvizici (Andy </a:t>
            </a:r>
            <a:r>
              <a:rPr lang="cs-CZ" sz="1600" dirty="0" err="1" smtClean="0">
                <a:latin typeface="Times New Roman" pitchFamily="18" charset="0"/>
                <a:cs typeface="Times New Roman" pitchFamily="18" charset="0"/>
              </a:rPr>
              <a:t>Rubin</a:t>
            </a:r>
            <a:r>
              <a:rPr lang="cs-CZ" sz="1600" dirty="0" smtClean="0">
                <a:latin typeface="Times New Roman" pitchFamily="18" charset="0"/>
                <a:cs typeface="Times New Roman" pitchFamily="18" charset="0"/>
              </a:rPr>
              <a:t> je nyní vice prezidentem mobilní divize </a:t>
            </a:r>
            <a:r>
              <a:rPr lang="cs-CZ" sz="1600" dirty="0" err="1" smtClean="0">
                <a:latin typeface="Times New Roman" pitchFamily="18" charset="0"/>
                <a:cs typeface="Times New Roman" pitchFamily="18" charset="0"/>
              </a:rPr>
              <a:t>Googlu</a:t>
            </a:r>
            <a:r>
              <a:rPr lang="cs-CZ" sz="1600" dirty="0" smtClean="0">
                <a:latin typeface="Times New Roman" pitchFamily="18" charset="0"/>
                <a:cs typeface="Times New Roman" pitchFamily="18" charset="0"/>
              </a:rPr>
              <a:t>) a pod novým majitelem dostal vývoj rychlejší tempo. Objevily se první spekulace o tom, že </a:t>
            </a:r>
            <a:r>
              <a:rPr lang="cs-CZ" sz="1600" dirty="0" err="1" smtClean="0">
                <a:latin typeface="Times New Roman" pitchFamily="18" charset="0"/>
                <a:cs typeface="Times New Roman" pitchFamily="18" charset="0"/>
              </a:rPr>
              <a:t>Google</a:t>
            </a:r>
            <a:r>
              <a:rPr lang="cs-CZ" sz="1600" dirty="0" smtClean="0">
                <a:latin typeface="Times New Roman" pitchFamily="18" charset="0"/>
                <a:cs typeface="Times New Roman" pitchFamily="18" charset="0"/>
              </a:rPr>
              <a:t> plánuje představit svůj vlastní mobilní telefon (přezdívaný </a:t>
            </a:r>
            <a:r>
              <a:rPr lang="cs-CZ" sz="1600" dirty="0" err="1" smtClean="0">
                <a:latin typeface="Times New Roman" pitchFamily="18" charset="0"/>
                <a:cs typeface="Times New Roman" pitchFamily="18" charset="0"/>
              </a:rPr>
              <a:t>gPhone</a:t>
            </a:r>
            <a:r>
              <a:rPr lang="cs-CZ" sz="1600" dirty="0" smtClean="0">
                <a:latin typeface="Times New Roman" pitchFamily="18" charset="0"/>
                <a:cs typeface="Times New Roman" pitchFamily="18" charset="0"/>
              </a:rPr>
              <a:t>), což bylo umocněno tím, že získali mnoho patentů v oblasti mobilní komunikace.</a:t>
            </a:r>
          </a:p>
          <a:p>
            <a:r>
              <a:rPr lang="cs-CZ" sz="1600" dirty="0" smtClean="0">
                <a:latin typeface="Times New Roman" pitchFamily="18" charset="0"/>
                <a:cs typeface="Times New Roman" pitchFamily="18" charset="0"/>
              </a:rPr>
              <a:t>V roce 2007, jen pár měsíců po té, kdy byl na trh uveden v mnoha směrech revoluční </a:t>
            </a:r>
            <a:r>
              <a:rPr lang="cs-CZ" sz="1600" dirty="0" err="1" smtClean="0">
                <a:latin typeface="Times New Roman" pitchFamily="18" charset="0"/>
                <a:cs typeface="Times New Roman" pitchFamily="18" charset="0"/>
              </a:rPr>
              <a:t>iPhone</a:t>
            </a:r>
            <a:r>
              <a:rPr lang="cs-CZ" sz="1600" dirty="0" smtClean="0">
                <a:latin typeface="Times New Roman" pitchFamily="18" charset="0"/>
                <a:cs typeface="Times New Roman" pitchFamily="18" charset="0"/>
              </a:rPr>
              <a:t> od Apple, ale </a:t>
            </a:r>
            <a:r>
              <a:rPr lang="cs-CZ" sz="1600" dirty="0" err="1" smtClean="0">
                <a:latin typeface="Times New Roman" pitchFamily="18" charset="0"/>
                <a:cs typeface="Times New Roman" pitchFamily="18" charset="0"/>
              </a:rPr>
              <a:t>Google</a:t>
            </a:r>
            <a:r>
              <a:rPr lang="cs-CZ" sz="1600" dirty="0" smtClean="0">
                <a:latin typeface="Times New Roman" pitchFamily="18" charset="0"/>
                <a:cs typeface="Times New Roman" pitchFamily="18" charset="0"/>
              </a:rPr>
              <a:t> představil mnohem </a:t>
            </a:r>
            <a:r>
              <a:rPr lang="cs-CZ" sz="1600" dirty="0" err="1" smtClean="0">
                <a:latin typeface="Times New Roman" pitchFamily="18" charset="0"/>
                <a:cs typeface="Times New Roman" pitchFamily="18" charset="0"/>
              </a:rPr>
              <a:t>ambicioznější</a:t>
            </a:r>
            <a:r>
              <a:rPr lang="cs-CZ" sz="1600" dirty="0" smtClean="0">
                <a:latin typeface="Times New Roman" pitchFamily="18" charset="0"/>
                <a:cs typeface="Times New Roman" pitchFamily="18" charset="0"/>
              </a:rPr>
              <a:t> plán. Společně s dalšími hráči v oblasti mobilní komunikace vytvořili </a:t>
            </a:r>
            <a:r>
              <a:rPr lang="cs-CZ" sz="1600" b="1" dirty="0" smtClean="0">
                <a:latin typeface="Times New Roman" pitchFamily="18" charset="0"/>
                <a:cs typeface="Times New Roman" pitchFamily="18" charset="0"/>
              </a:rPr>
              <a:t>konsorcium Open </a:t>
            </a:r>
            <a:r>
              <a:rPr lang="cs-CZ" sz="1600" b="1" dirty="0" err="1" smtClean="0">
                <a:latin typeface="Times New Roman" pitchFamily="18" charset="0"/>
                <a:cs typeface="Times New Roman" pitchFamily="18" charset="0"/>
              </a:rPr>
              <a:t>Handset</a:t>
            </a:r>
            <a:r>
              <a:rPr lang="cs-CZ" sz="1600" b="1" dirty="0" smtClean="0">
                <a:latin typeface="Times New Roman" pitchFamily="18" charset="0"/>
                <a:cs typeface="Times New Roman" pitchFamily="18" charset="0"/>
              </a:rPr>
              <a:t> </a:t>
            </a:r>
            <a:r>
              <a:rPr lang="cs-CZ" sz="1600" b="1" dirty="0" err="1" smtClean="0">
                <a:latin typeface="Times New Roman" pitchFamily="18" charset="0"/>
                <a:cs typeface="Times New Roman" pitchFamily="18" charset="0"/>
              </a:rPr>
              <a:t>Alliance</a:t>
            </a:r>
            <a:r>
              <a:rPr lang="cs-CZ" sz="1600" dirty="0" smtClean="0">
                <a:latin typeface="Times New Roman" pitchFamily="18" charset="0"/>
                <a:cs typeface="Times New Roman" pitchFamily="18" charset="0"/>
              </a:rPr>
              <a:t>, které představilo světu nový mobilní operační systém Android. Mezi zakládajícími členy byli kromě </a:t>
            </a:r>
            <a:r>
              <a:rPr lang="cs-CZ" sz="1600" dirty="0" err="1" smtClean="0">
                <a:latin typeface="Times New Roman" pitchFamily="18" charset="0"/>
                <a:cs typeface="Times New Roman" pitchFamily="18" charset="0"/>
              </a:rPr>
              <a:t>Google</a:t>
            </a:r>
            <a:r>
              <a:rPr lang="cs-CZ" sz="1600" dirty="0" smtClean="0">
                <a:latin typeface="Times New Roman" pitchFamily="18" charset="0"/>
                <a:cs typeface="Times New Roman" pitchFamily="18" charset="0"/>
              </a:rPr>
              <a:t> například </a:t>
            </a:r>
            <a:r>
              <a:rPr lang="cs-CZ" sz="1600" dirty="0" err="1" smtClean="0">
                <a:latin typeface="Times New Roman" pitchFamily="18" charset="0"/>
                <a:cs typeface="Times New Roman" pitchFamily="18" charset="0"/>
              </a:rPr>
              <a:t>Nvidia</a:t>
            </a:r>
            <a:r>
              <a:rPr lang="cs-CZ" sz="1600" dirty="0" smtClean="0">
                <a:latin typeface="Times New Roman" pitchFamily="18" charset="0"/>
                <a:cs typeface="Times New Roman" pitchFamily="18" charset="0"/>
              </a:rPr>
              <a:t>, Samsung, LG, HTC, Motorola, Intel, </a:t>
            </a:r>
            <a:r>
              <a:rPr lang="cs-CZ" sz="1600" dirty="0" err="1" smtClean="0">
                <a:latin typeface="Times New Roman" pitchFamily="18" charset="0"/>
                <a:cs typeface="Times New Roman" pitchFamily="18" charset="0"/>
              </a:rPr>
              <a:t>Qualcomm</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Ebay</a:t>
            </a:r>
            <a:r>
              <a:rPr lang="cs-CZ" sz="1600" dirty="0" smtClean="0">
                <a:latin typeface="Times New Roman" pitchFamily="18" charset="0"/>
                <a:cs typeface="Times New Roman" pitchFamily="18" charset="0"/>
              </a:rPr>
              <a:t>, T-Mobile, </a:t>
            </a:r>
            <a:r>
              <a:rPr lang="cs-CZ" sz="1600" dirty="0" err="1" smtClean="0">
                <a:latin typeface="Times New Roman" pitchFamily="18" charset="0"/>
                <a:cs typeface="Times New Roman" pitchFamily="18" charset="0"/>
              </a:rPr>
              <a:t>Telefonica</a:t>
            </a:r>
            <a:r>
              <a:rPr lang="cs-CZ" sz="1600" dirty="0" smtClean="0">
                <a:latin typeface="Times New Roman" pitchFamily="18" charset="0"/>
                <a:cs typeface="Times New Roman" pitchFamily="18" charset="0"/>
              </a:rPr>
              <a:t> a mnozí další. Jejich společným cílem je podpora a vývoj nově uvedeného mobilního operačního systému, který je </a:t>
            </a:r>
            <a:r>
              <a:rPr lang="cs-CZ" sz="1600" b="1" dirty="0" smtClean="0">
                <a:latin typeface="Times New Roman" pitchFamily="18" charset="0"/>
                <a:cs typeface="Times New Roman" pitchFamily="18" charset="0"/>
              </a:rPr>
              <a:t>založen na otevřených standardech</a:t>
            </a:r>
            <a:r>
              <a:rPr lang="cs-CZ" sz="1600" dirty="0" smtClean="0">
                <a:latin typeface="Times New Roman" pitchFamily="18" charset="0"/>
                <a:cs typeface="Times New Roman" pitchFamily="18" charset="0"/>
              </a:rPr>
              <a:t>. Aktuální seznam členů naleznete přímo na oficiálních stránkách. I když je od té doby Android zastřešován právě Open </a:t>
            </a:r>
            <a:r>
              <a:rPr lang="cs-CZ" sz="1600" dirty="0" err="1" smtClean="0">
                <a:latin typeface="Times New Roman" pitchFamily="18" charset="0"/>
                <a:cs typeface="Times New Roman" pitchFamily="18" charset="0"/>
              </a:rPr>
              <a:t>Handset</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Alliancí</a:t>
            </a:r>
            <a:r>
              <a:rPr lang="cs-CZ" sz="1600" dirty="0" smtClean="0">
                <a:latin typeface="Times New Roman" pitchFamily="18" charset="0"/>
                <a:cs typeface="Times New Roman" pitchFamily="18" charset="0"/>
              </a:rPr>
              <a:t>, hlavní úlohu při vývoji má stále </a:t>
            </a:r>
            <a:r>
              <a:rPr lang="cs-CZ" sz="1600" dirty="0" err="1" smtClean="0">
                <a:latin typeface="Times New Roman" pitchFamily="18" charset="0"/>
                <a:cs typeface="Times New Roman" pitchFamily="18" charset="0"/>
              </a:rPr>
              <a:t>Google</a:t>
            </a:r>
            <a:r>
              <a:rPr lang="cs-CZ" sz="1600" dirty="0" smtClean="0">
                <a:latin typeface="Times New Roman" pitchFamily="18" charset="0"/>
                <a:cs typeface="Times New Roman" pitchFamily="18" charset="0"/>
              </a:rPr>
              <a:t>.</a:t>
            </a:r>
            <a:endParaRPr lang="cs-CZ"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51520" y="188640"/>
            <a:ext cx="3240360" cy="369332"/>
          </a:xfrm>
          <a:prstGeom prst="rect">
            <a:avLst/>
          </a:prstGeom>
          <a:noFill/>
        </p:spPr>
        <p:txBody>
          <a:bodyPr wrap="square" rtlCol="0">
            <a:spAutoFit/>
          </a:bodyPr>
          <a:lstStyle/>
          <a:p>
            <a:r>
              <a:rPr lang="cs-CZ" dirty="0" smtClean="0">
                <a:latin typeface="Times New Roman" pitchFamily="18" charset="0"/>
                <a:cs typeface="Times New Roman" pitchFamily="18" charset="0"/>
              </a:rPr>
              <a:t>Architektura </a:t>
            </a:r>
            <a:r>
              <a:rPr lang="cs-CZ" dirty="0">
                <a:latin typeface="Times New Roman" pitchFamily="18" charset="0"/>
                <a:cs typeface="Times New Roman" pitchFamily="18" charset="0"/>
              </a:rPr>
              <a:t>A</a:t>
            </a:r>
            <a:r>
              <a:rPr lang="cs-CZ" dirty="0" smtClean="0">
                <a:latin typeface="Times New Roman" pitchFamily="18" charset="0"/>
                <a:cs typeface="Times New Roman" pitchFamily="18" charset="0"/>
              </a:rPr>
              <a:t>ndroidu</a:t>
            </a:r>
            <a:endParaRPr lang="cs-CZ" dirty="0">
              <a:latin typeface="Times New Roman" pitchFamily="18" charset="0"/>
              <a:cs typeface="Times New Roman" pitchFamily="18" charset="0"/>
            </a:endParaRPr>
          </a:p>
        </p:txBody>
      </p:sp>
      <p:pic>
        <p:nvPicPr>
          <p:cNvPr id="5" name="Obrázek 4" descr="Android-system-architecture.jpg"/>
          <p:cNvPicPr>
            <a:picLocks noChangeAspect="1"/>
          </p:cNvPicPr>
          <p:nvPr/>
        </p:nvPicPr>
        <p:blipFill>
          <a:blip r:embed="rId2" cstate="print"/>
          <a:stretch>
            <a:fillRect/>
          </a:stretch>
        </p:blipFill>
        <p:spPr>
          <a:xfrm>
            <a:off x="-1" y="476672"/>
            <a:ext cx="8886495" cy="63813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260648"/>
            <a:ext cx="8748464" cy="646331"/>
          </a:xfrm>
          <a:prstGeom prst="rect">
            <a:avLst/>
          </a:prstGeom>
          <a:noFill/>
        </p:spPr>
        <p:txBody>
          <a:bodyPr wrap="square" rtlCol="0">
            <a:spAutoFit/>
          </a:bodyPr>
          <a:lstStyle/>
          <a:p>
            <a:r>
              <a:rPr lang="cs-CZ" b="1" dirty="0" err="1" smtClean="0">
                <a:latin typeface="Times New Roman" pitchFamily="18" charset="0"/>
                <a:cs typeface="Times New Roman" pitchFamily="18" charset="0"/>
              </a:rPr>
              <a:t>Bootloader</a:t>
            </a:r>
            <a:r>
              <a:rPr lang="cs-CZ" b="1" dirty="0" smtClean="0">
                <a:latin typeface="Times New Roman" pitchFamily="18" charset="0"/>
                <a:cs typeface="Times New Roman" pitchFamily="18" charset="0"/>
              </a:rPr>
              <a:t>(zavaděč): </a:t>
            </a:r>
            <a:r>
              <a:rPr lang="cs-CZ" dirty="0" smtClean="0">
                <a:latin typeface="Times New Roman" pitchFamily="18" charset="0"/>
                <a:cs typeface="Times New Roman" pitchFamily="18" charset="0"/>
              </a:rPr>
              <a:t>na  základním obrázku není uveden- není to součást operačního systému , je to samostatný program.Slouží k zavedení OS po zapnutí zařízení.</a:t>
            </a:r>
          </a:p>
        </p:txBody>
      </p:sp>
      <p:sp>
        <p:nvSpPr>
          <p:cNvPr id="3" name="Obdélník 2"/>
          <p:cNvSpPr/>
          <p:nvPr/>
        </p:nvSpPr>
        <p:spPr>
          <a:xfrm>
            <a:off x="4860032" y="980728"/>
            <a:ext cx="4283968" cy="1754326"/>
          </a:xfrm>
          <a:prstGeom prst="rect">
            <a:avLst/>
          </a:prstGeom>
        </p:spPr>
        <p:txBody>
          <a:bodyPr wrap="square">
            <a:spAutoFit/>
          </a:bodyPr>
          <a:lstStyle/>
          <a:p>
            <a:r>
              <a:rPr lang="cs-CZ" dirty="0" smtClean="0">
                <a:latin typeface="Times New Roman" pitchFamily="18" charset="0"/>
                <a:cs typeface="Times New Roman" pitchFamily="18" charset="0"/>
              </a:rPr>
              <a:t>Pokud máte zavaděč odemčený, lze se do něj dostat tak, že při zapínání telefonu přidržíte nějakou kombinaci kláves. Tuto kombinaci má však každý telefon odlišnou. Mezi nejznámější alternativní zavaděče patří například </a:t>
            </a:r>
            <a:r>
              <a:rPr lang="cs-CZ" dirty="0" err="1" smtClean="0">
                <a:latin typeface="Times New Roman" pitchFamily="18" charset="0"/>
                <a:cs typeface="Times New Roman" pitchFamily="18" charset="0"/>
              </a:rPr>
              <a:t>ClockworkMod</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Recovery</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p:txBody>
      </p:sp>
      <p:pic>
        <p:nvPicPr>
          <p:cNvPr id="4" name="Obrázek 3" descr="ClockworkMod-Recovery-3_thumb.png"/>
          <p:cNvPicPr>
            <a:picLocks noChangeAspect="1"/>
          </p:cNvPicPr>
          <p:nvPr/>
        </p:nvPicPr>
        <p:blipFill>
          <a:blip r:embed="rId2" cstate="print"/>
          <a:stretch>
            <a:fillRect/>
          </a:stretch>
        </p:blipFill>
        <p:spPr>
          <a:xfrm>
            <a:off x="755576" y="1196752"/>
            <a:ext cx="3168352" cy="528058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692696"/>
            <a:ext cx="8352928" cy="470898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ROM: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Taktéž se ještě nejedná o součást operačního systému, ale úzce s ním souvisí. Je to zvláštní část paměti zařízení, do které lze zapisovat pouze ve zvláštním režimu. Jedná se totiž o část paměti, </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ve které je uložen vlastní operační systém</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 Slovem ROM se také označují vlastní soubory s operačním systémem.</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Součástí ROM je také takzvaná </a:t>
            </a:r>
            <a:r>
              <a:rPr kumimoji="0" lang="cs-CZ" b="1" i="0" u="none" strike="noStrike" cap="none" normalizeH="0" baseline="0" dirty="0" err="1" smtClean="0">
                <a:ln>
                  <a:noFill/>
                </a:ln>
                <a:solidFill>
                  <a:schemeClr val="tx1"/>
                </a:solidFill>
                <a:effectLst/>
                <a:latin typeface="Times New Roman" pitchFamily="18" charset="0"/>
                <a:cs typeface="Times New Roman" pitchFamily="18" charset="0"/>
              </a:rPr>
              <a:t>Radio</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 ROM</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 To je součást paměti, ve které jsou uloženy informace o operátorovi a základní ovladače hardwaru, především GSM čipu. Bývá zde také uložen </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SIM </a:t>
            </a:r>
            <a:r>
              <a:rPr kumimoji="0" lang="cs-CZ" b="1" i="0" u="none" strike="noStrike" cap="none" normalizeH="0" baseline="0" dirty="0" err="1" smtClean="0">
                <a:ln>
                  <a:noFill/>
                </a:ln>
                <a:solidFill>
                  <a:schemeClr val="tx1"/>
                </a:solidFill>
                <a:effectLst/>
                <a:latin typeface="Times New Roman" pitchFamily="18" charset="0"/>
                <a:cs typeface="Times New Roman" pitchFamily="18" charset="0"/>
              </a:rPr>
              <a:t>Lock</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(blokování telefonu na jednoho operátora). </a:t>
            </a:r>
            <a:r>
              <a:rPr kumimoji="0" lang="cs-CZ" b="0" i="0" u="none" strike="noStrike" cap="none" normalizeH="0" baseline="0" dirty="0" err="1" smtClean="0">
                <a:ln>
                  <a:noFill/>
                </a:ln>
                <a:solidFill>
                  <a:schemeClr val="tx1"/>
                </a:solidFill>
                <a:effectLst/>
                <a:latin typeface="Times New Roman" pitchFamily="18" charset="0"/>
                <a:cs typeface="Times New Roman" pitchFamily="18" charset="0"/>
              </a:rPr>
              <a:t>Radio</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 ROM je firmware.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Další částí ROM je </a:t>
            </a:r>
            <a:r>
              <a:rPr kumimoji="0" lang="cs-CZ" b="1" i="0" u="none" strike="noStrike" cap="none" normalizeH="0" baseline="0" dirty="0" err="1" smtClean="0">
                <a:ln>
                  <a:noFill/>
                </a:ln>
                <a:solidFill>
                  <a:schemeClr val="tx1"/>
                </a:solidFill>
                <a:effectLst/>
                <a:latin typeface="Times New Roman" pitchFamily="18" charset="0"/>
                <a:cs typeface="Times New Roman" pitchFamily="18" charset="0"/>
              </a:rPr>
              <a:t>Extended</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 ROM</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 To jsou různé programy a vlastní úpravy systému od výrobce nebo od operátora. V Androidu jsou zde uloženy například </a:t>
            </a:r>
            <a:r>
              <a:rPr kumimoji="0" lang="cs-CZ" b="0" i="0" u="none" strike="noStrike" cap="none" normalizeH="0" baseline="0" dirty="0" err="1" smtClean="0">
                <a:ln>
                  <a:noFill/>
                </a:ln>
                <a:solidFill>
                  <a:schemeClr val="tx1"/>
                </a:solidFill>
                <a:effectLst/>
                <a:latin typeface="Times New Roman" pitchFamily="18" charset="0"/>
                <a:cs typeface="Times New Roman" pitchFamily="18" charset="0"/>
              </a:rPr>
              <a:t>Google</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b="0" i="0" u="none" strike="noStrike" cap="none" normalizeH="0" baseline="0" dirty="0" err="1" smtClean="0">
                <a:ln>
                  <a:noFill/>
                </a:ln>
                <a:solidFill>
                  <a:schemeClr val="tx1"/>
                </a:solidFill>
                <a:effectLst/>
                <a:latin typeface="Times New Roman" pitchFamily="18" charset="0"/>
                <a:cs typeface="Times New Roman" pitchFamily="18" charset="0"/>
              </a:rPr>
              <a:t>apps</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Posledním důležitým pojmem je </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CID </a:t>
            </a:r>
            <a:r>
              <a:rPr kumimoji="0" lang="cs-CZ" b="1" i="0" u="none" strike="noStrike" cap="none" normalizeH="0" baseline="0" dirty="0" err="1" smtClean="0">
                <a:ln>
                  <a:noFill/>
                </a:ln>
                <a:solidFill>
                  <a:schemeClr val="tx1"/>
                </a:solidFill>
                <a:effectLst/>
                <a:latin typeface="Times New Roman" pitchFamily="18" charset="0"/>
                <a:cs typeface="Times New Roman" pitchFamily="18" charset="0"/>
              </a:rPr>
              <a:t>Lock</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b="1" i="0" u="none" strike="noStrike" cap="none" normalizeH="0" baseline="0" dirty="0" err="1" smtClean="0">
                <a:ln>
                  <a:noFill/>
                </a:ln>
                <a:solidFill>
                  <a:schemeClr val="tx1"/>
                </a:solidFill>
                <a:effectLst/>
                <a:latin typeface="Times New Roman" pitchFamily="18" charset="0"/>
                <a:cs typeface="Times New Roman" pitchFamily="18" charset="0"/>
              </a:rPr>
              <a:t>Carrier</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 ID). </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Jinak také </a:t>
            </a:r>
            <a:r>
              <a:rPr kumimoji="0" lang="cs-CZ" b="1" i="0" u="none" strike="noStrike" cap="none" normalizeH="0" baseline="0" dirty="0" err="1" smtClean="0">
                <a:ln>
                  <a:noFill/>
                </a:ln>
                <a:solidFill>
                  <a:schemeClr val="tx1"/>
                </a:solidFill>
                <a:effectLst/>
                <a:latin typeface="Times New Roman" pitchFamily="18" charset="0"/>
                <a:cs typeface="Times New Roman" pitchFamily="18" charset="0"/>
              </a:rPr>
              <a:t>Vendor</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b="1" i="0" u="none" strike="noStrike" cap="none" normalizeH="0" baseline="0" dirty="0" err="1" smtClean="0">
                <a:ln>
                  <a:noFill/>
                </a:ln>
                <a:solidFill>
                  <a:schemeClr val="tx1"/>
                </a:solidFill>
                <a:effectLst/>
                <a:latin typeface="Times New Roman" pitchFamily="18" charset="0"/>
                <a:cs typeface="Times New Roman" pitchFamily="18" charset="0"/>
              </a:rPr>
              <a:t>Lock</a:t>
            </a:r>
            <a:r>
              <a:rPr kumimoji="0" lang="cs-CZ"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Jedná se o mechanismus od výrobce či distributora zařízení, který má zabránit nahrání neoficiálních ROM. CID </a:t>
            </a:r>
            <a:r>
              <a:rPr kumimoji="0" lang="cs-CZ" b="0" i="0" u="none" strike="noStrike" cap="none" normalizeH="0" baseline="0" dirty="0" err="1" smtClean="0">
                <a:ln>
                  <a:noFill/>
                </a:ln>
                <a:solidFill>
                  <a:schemeClr val="tx1"/>
                </a:solidFill>
                <a:effectLst/>
                <a:latin typeface="Times New Roman" pitchFamily="18" charset="0"/>
                <a:cs typeface="Times New Roman" pitchFamily="18" charset="0"/>
              </a:rPr>
              <a:t>Lock</a:t>
            </a:r>
            <a:r>
              <a:rPr kumimoji="0" lang="cs-CZ" b="0" i="0" u="none" strike="noStrike" cap="none" normalizeH="0" baseline="0" dirty="0" smtClean="0">
                <a:ln>
                  <a:noFill/>
                </a:ln>
                <a:solidFill>
                  <a:schemeClr val="tx1"/>
                </a:solidFill>
                <a:effectLst/>
                <a:latin typeface="Times New Roman" pitchFamily="18" charset="0"/>
                <a:cs typeface="Times New Roman" pitchFamily="18" charset="0"/>
              </a:rPr>
              <a:t> lze odstranit, uživatel tím však přichází o záruku.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404664"/>
            <a:ext cx="8064896" cy="5355312"/>
          </a:xfrm>
          <a:prstGeom prst="rect">
            <a:avLst/>
          </a:prstGeom>
        </p:spPr>
        <p:txBody>
          <a:bodyPr wrap="square">
            <a:spAutoFit/>
          </a:bodyPr>
          <a:lstStyle/>
          <a:p>
            <a:r>
              <a:rPr lang="cs-CZ" b="1" dirty="0" err="1" smtClean="0">
                <a:latin typeface="Times New Roman" pitchFamily="18" charset="0"/>
                <a:cs typeface="Times New Roman" pitchFamily="18" charset="0"/>
              </a:rPr>
              <a:t>Kernel</a:t>
            </a:r>
            <a:r>
              <a:rPr lang="cs-CZ" b="1" dirty="0" smtClean="0">
                <a:latin typeface="Times New Roman" pitchFamily="18" charset="0"/>
                <a:cs typeface="Times New Roman" pitchFamily="18" charset="0"/>
              </a:rPr>
              <a:t> (jádro):</a:t>
            </a:r>
          </a:p>
          <a:p>
            <a:endParaRPr lang="cs-CZ" b="1" dirty="0" smtClean="0">
              <a:latin typeface="Times New Roman" pitchFamily="18" charset="0"/>
              <a:cs typeface="Times New Roman" pitchFamily="18" charset="0"/>
            </a:endParaRPr>
          </a:p>
          <a:p>
            <a:r>
              <a:rPr lang="cs-CZ" dirty="0" smtClean="0">
                <a:latin typeface="Times New Roman" pitchFamily="18" charset="0"/>
                <a:cs typeface="Times New Roman" pitchFamily="18" charset="0"/>
              </a:rPr>
              <a:t>Na  základním obrázku je zobrazen úplně dole. </a:t>
            </a:r>
            <a:r>
              <a:rPr lang="cs-CZ" b="1" dirty="0" err="1" smtClean="0">
                <a:latin typeface="Times New Roman" pitchFamily="18" charset="0"/>
                <a:cs typeface="Times New Roman" pitchFamily="18" charset="0"/>
              </a:rPr>
              <a:t>Kernel</a:t>
            </a:r>
            <a:r>
              <a:rPr lang="cs-CZ" b="1" dirty="0" smtClean="0">
                <a:latin typeface="Times New Roman" pitchFamily="18" charset="0"/>
                <a:cs typeface="Times New Roman" pitchFamily="18" charset="0"/>
              </a:rPr>
              <a:t> je základem operačního systému </a:t>
            </a:r>
            <a:r>
              <a:rPr lang="cs-CZ" dirty="0" smtClean="0">
                <a:latin typeface="Times New Roman" pitchFamily="18" charset="0"/>
                <a:cs typeface="Times New Roman" pitchFamily="18" charset="0"/>
              </a:rPr>
              <a:t>a především </a:t>
            </a:r>
            <a:r>
              <a:rPr lang="cs-CZ" b="1" dirty="0" smtClean="0">
                <a:latin typeface="Times New Roman" pitchFamily="18" charset="0"/>
                <a:cs typeface="Times New Roman" pitchFamily="18" charset="0"/>
              </a:rPr>
              <a:t>zajišťuje komunikaci mezi hardwarem a softwarem</a:t>
            </a:r>
            <a:r>
              <a:rPr lang="cs-CZ" dirty="0" smtClean="0">
                <a:latin typeface="Times New Roman" pitchFamily="18" charset="0"/>
                <a:cs typeface="Times New Roman" pitchFamily="18" charset="0"/>
              </a:rPr>
              <a:t>. Mezi jeho hlavní součást patří </a:t>
            </a:r>
            <a:r>
              <a:rPr lang="cs-CZ" b="1" dirty="0" smtClean="0">
                <a:latin typeface="Times New Roman" pitchFamily="18" charset="0"/>
                <a:cs typeface="Times New Roman" pitchFamily="18" charset="0"/>
              </a:rPr>
              <a:t>Drivery (ovladače</a:t>
            </a:r>
            <a:r>
              <a:rPr lang="cs-CZ" dirty="0" smtClean="0">
                <a:latin typeface="Times New Roman" pitchFamily="18" charset="0"/>
                <a:cs typeface="Times New Roman" pitchFamily="18" charset="0"/>
              </a:rPr>
              <a:t>), které zařizují právě onu komunikaci. Dále také zajišťuje </a:t>
            </a:r>
            <a:r>
              <a:rPr lang="cs-CZ" b="1" dirty="0" smtClean="0">
                <a:latin typeface="Times New Roman" pitchFamily="18" charset="0"/>
                <a:cs typeface="Times New Roman" pitchFamily="18" charset="0"/>
              </a:rPr>
              <a:t>správu procesů, správu paměti, správu napájení, zajišťuje síťové spojení </a:t>
            </a:r>
            <a:r>
              <a:rPr lang="cs-CZ" dirty="0" smtClean="0">
                <a:latin typeface="Times New Roman" pitchFamily="18" charset="0"/>
                <a:cs typeface="Times New Roman" pitchFamily="18" charset="0"/>
              </a:rPr>
              <a:t>atd. </a:t>
            </a:r>
            <a:r>
              <a:rPr lang="cs-CZ" b="1" dirty="0" smtClean="0">
                <a:latin typeface="Times New Roman" pitchFamily="18" charset="0"/>
                <a:cs typeface="Times New Roman" pitchFamily="18" charset="0"/>
              </a:rPr>
              <a:t>Android nepoužívá vlastní jádro</a:t>
            </a:r>
            <a:r>
              <a:rPr lang="cs-CZ" dirty="0" smtClean="0">
                <a:latin typeface="Times New Roman" pitchFamily="18" charset="0"/>
                <a:cs typeface="Times New Roman" pitchFamily="18" charset="0"/>
              </a:rPr>
              <a:t>, ale </a:t>
            </a:r>
            <a:r>
              <a:rPr lang="cs-CZ" b="1" u="sng" dirty="0" smtClean="0">
                <a:latin typeface="Times New Roman" pitchFamily="18" charset="0"/>
                <a:cs typeface="Times New Roman" pitchFamily="18" charset="0"/>
              </a:rPr>
              <a:t>využívá </a:t>
            </a:r>
            <a:r>
              <a:rPr lang="cs-CZ" b="1" u="sng" dirty="0" err="1" smtClean="0">
                <a:latin typeface="Times New Roman" pitchFamily="18" charset="0"/>
                <a:cs typeface="Times New Roman" pitchFamily="18" charset="0"/>
              </a:rPr>
              <a:t>Linuxové</a:t>
            </a:r>
            <a:r>
              <a:rPr lang="cs-CZ" b="1" u="sng" dirty="0" smtClean="0">
                <a:latin typeface="Times New Roman" pitchFamily="18" charset="0"/>
                <a:cs typeface="Times New Roman" pitchFamily="18" charset="0"/>
              </a:rPr>
              <a:t> jádro</a:t>
            </a:r>
            <a:r>
              <a:rPr lang="cs-CZ" dirty="0" smtClean="0">
                <a:latin typeface="Times New Roman" pitchFamily="18" charset="0"/>
                <a:cs typeface="Times New Roman" pitchFamily="18" charset="0"/>
              </a:rPr>
              <a:t>, standardně ve verzi 2.6.</a:t>
            </a:r>
          </a:p>
          <a:p>
            <a:endParaRPr lang="cs-CZ" dirty="0" smtClean="0">
              <a:latin typeface="Times New Roman" pitchFamily="18" charset="0"/>
              <a:cs typeface="Times New Roman" pitchFamily="18" charset="0"/>
            </a:endParaRPr>
          </a:p>
          <a:p>
            <a:r>
              <a:rPr lang="cs-CZ" b="1" dirty="0" smtClean="0">
                <a:latin typeface="Times New Roman" pitchFamily="18" charset="0"/>
                <a:cs typeface="Times New Roman" pitchFamily="18" charset="0"/>
              </a:rPr>
              <a:t>Knihovny (</a:t>
            </a:r>
            <a:r>
              <a:rPr lang="cs-CZ" b="1" dirty="0" err="1" smtClean="0">
                <a:latin typeface="Times New Roman" pitchFamily="18" charset="0"/>
                <a:cs typeface="Times New Roman" pitchFamily="18" charset="0"/>
              </a:rPr>
              <a:t>Libraries</a:t>
            </a:r>
            <a:r>
              <a:rPr lang="cs-CZ" b="1" dirty="0" smtClean="0">
                <a:latin typeface="Times New Roman" pitchFamily="18" charset="0"/>
                <a:cs typeface="Times New Roman" pitchFamily="18" charset="0"/>
              </a:rPr>
              <a:t>):</a:t>
            </a:r>
          </a:p>
          <a:p>
            <a:endParaRPr lang="cs-CZ" b="1" dirty="0" smtClean="0">
              <a:latin typeface="Times New Roman" pitchFamily="18" charset="0"/>
              <a:cs typeface="Times New Roman" pitchFamily="18" charset="0"/>
            </a:endParaRPr>
          </a:p>
          <a:p>
            <a:r>
              <a:rPr lang="cs-CZ" b="1" dirty="0" smtClean="0">
                <a:latin typeface="Times New Roman" pitchFamily="18" charset="0"/>
                <a:cs typeface="Times New Roman" pitchFamily="18" charset="0"/>
              </a:rPr>
              <a:t>Nativní knihovny androidu jsou napsány v C/C++ a jedná se o základní funkce systému</a:t>
            </a:r>
            <a:r>
              <a:rPr lang="cs-CZ"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Surface</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manager</a:t>
            </a:r>
            <a:r>
              <a:rPr lang="cs-CZ" b="1"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se stará o zobrazování aplikací a jejich vrstvení. </a:t>
            </a:r>
            <a:r>
              <a:rPr lang="cs-CZ" b="1" dirty="0" smtClean="0">
                <a:latin typeface="Times New Roman" pitchFamily="18" charset="0"/>
                <a:cs typeface="Times New Roman" pitchFamily="18" charset="0"/>
              </a:rPr>
              <a:t>Open GL </a:t>
            </a:r>
            <a:r>
              <a:rPr lang="cs-CZ" dirty="0" smtClean="0">
                <a:latin typeface="Times New Roman" pitchFamily="18" charset="0"/>
                <a:cs typeface="Times New Roman" pitchFamily="18" charset="0"/>
              </a:rPr>
              <a:t>a </a:t>
            </a:r>
            <a:r>
              <a:rPr lang="cs-CZ" b="1" dirty="0" smtClean="0">
                <a:latin typeface="Times New Roman" pitchFamily="18" charset="0"/>
                <a:cs typeface="Times New Roman" pitchFamily="18" charset="0"/>
              </a:rPr>
              <a:t>SGL</a:t>
            </a:r>
            <a:r>
              <a:rPr lang="cs-CZ" dirty="0" smtClean="0">
                <a:latin typeface="Times New Roman" pitchFamily="18" charset="0"/>
                <a:cs typeface="Times New Roman" pitchFamily="18" charset="0"/>
              </a:rPr>
              <a:t> jsou knihovny pro práci s grafikou. Open GL pro 3D grafiku a SGL pro 2D Grafiku. </a:t>
            </a:r>
            <a:r>
              <a:rPr lang="cs-CZ" b="1" dirty="0" smtClean="0">
                <a:latin typeface="Times New Roman" pitchFamily="18" charset="0"/>
                <a:cs typeface="Times New Roman" pitchFamily="18" charset="0"/>
              </a:rPr>
              <a:t>Media Framework </a:t>
            </a:r>
            <a:r>
              <a:rPr lang="cs-CZ" dirty="0" smtClean="0">
                <a:latin typeface="Times New Roman" pitchFamily="18" charset="0"/>
                <a:cs typeface="Times New Roman" pitchFamily="18" charset="0"/>
              </a:rPr>
              <a:t>slouží k práci s mediálními soubory. Obsahuje například </a:t>
            </a:r>
            <a:r>
              <a:rPr lang="cs-CZ" dirty="0" err="1" smtClean="0">
                <a:latin typeface="Times New Roman" pitchFamily="18" charset="0"/>
                <a:cs typeface="Times New Roman" pitchFamily="18" charset="0"/>
              </a:rPr>
              <a:t>kodeky</a:t>
            </a:r>
            <a:r>
              <a:rPr lang="cs-CZ" dirty="0" smtClean="0">
                <a:latin typeface="Times New Roman" pitchFamily="18" charset="0"/>
                <a:cs typeface="Times New Roman" pitchFamily="18" charset="0"/>
              </a:rPr>
              <a:t> pro různé formáty audia a videa. </a:t>
            </a:r>
            <a:r>
              <a:rPr lang="cs-CZ" b="1" dirty="0" err="1" smtClean="0">
                <a:latin typeface="Times New Roman" pitchFamily="18" charset="0"/>
                <a:cs typeface="Times New Roman" pitchFamily="18" charset="0"/>
              </a:rPr>
              <a:t>SQLite</a:t>
            </a:r>
            <a:r>
              <a:rPr lang="cs-CZ" b="1"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slouží pro ukládání a práci s daty. </a:t>
            </a:r>
            <a:r>
              <a:rPr lang="cs-CZ" b="1" dirty="0" err="1" smtClean="0">
                <a:latin typeface="Times New Roman" pitchFamily="18" charset="0"/>
                <a:cs typeface="Times New Roman" pitchFamily="18" charset="0"/>
              </a:rPr>
              <a:t>Webkit</a:t>
            </a:r>
            <a:r>
              <a:rPr lang="cs-CZ" b="1"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je </a:t>
            </a:r>
            <a:r>
              <a:rPr lang="cs-CZ" dirty="0" err="1" smtClean="0">
                <a:latin typeface="Times New Roman" pitchFamily="18" charset="0"/>
                <a:cs typeface="Times New Roman" pitchFamily="18" charset="0"/>
              </a:rPr>
              <a:t>opensource</a:t>
            </a:r>
            <a:r>
              <a:rPr lang="cs-CZ" dirty="0" smtClean="0">
                <a:latin typeface="Times New Roman" pitchFamily="18" charset="0"/>
                <a:cs typeface="Times New Roman" pitchFamily="18" charset="0"/>
              </a:rPr>
              <a:t> vykreslovací jádro pro webový prohlížeč, </a:t>
            </a:r>
            <a:r>
              <a:rPr lang="cs-CZ" b="1" dirty="0" err="1" smtClean="0">
                <a:latin typeface="Times New Roman" pitchFamily="18" charset="0"/>
                <a:cs typeface="Times New Roman" pitchFamily="18" charset="0"/>
              </a:rPr>
              <a:t>FreeType</a:t>
            </a:r>
            <a:r>
              <a:rPr lang="cs-CZ" b="1"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se stará o vykreslování písma a </a:t>
            </a:r>
            <a:r>
              <a:rPr lang="cs-CZ" b="1" dirty="0" smtClean="0">
                <a:latin typeface="Times New Roman" pitchFamily="18" charset="0"/>
                <a:cs typeface="Times New Roman" pitchFamily="18" charset="0"/>
              </a:rPr>
              <a:t>SSL</a:t>
            </a:r>
            <a:r>
              <a:rPr lang="cs-CZ" dirty="0" smtClean="0">
                <a:latin typeface="Times New Roman" pitchFamily="18" charset="0"/>
                <a:cs typeface="Times New Roman" pitchFamily="18" charset="0"/>
              </a:rPr>
              <a:t> se stará o šifrování a zabezpečení přenosu dat. Také zde najdeme </a:t>
            </a:r>
            <a:r>
              <a:rPr lang="cs-CZ" b="1" dirty="0" smtClean="0">
                <a:latin typeface="Times New Roman" pitchFamily="18" charset="0"/>
                <a:cs typeface="Times New Roman" pitchFamily="18" charset="0"/>
              </a:rPr>
              <a:t>základní C knihovny</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0"/>
            <a:ext cx="8064896" cy="5078313"/>
          </a:xfrm>
          <a:prstGeom prst="rect">
            <a:avLst/>
          </a:prstGeom>
        </p:spPr>
        <p:txBody>
          <a:bodyPr wrap="square">
            <a:spAutoFit/>
          </a:bodyPr>
          <a:lstStyle/>
          <a:p>
            <a:r>
              <a:rPr lang="cs-CZ" b="1" dirty="0" smtClean="0">
                <a:latin typeface="Times New Roman" pitchFamily="18" charset="0"/>
                <a:cs typeface="Times New Roman" pitchFamily="18" charset="0"/>
              </a:rPr>
              <a:t>Android Runtime a </a:t>
            </a:r>
            <a:r>
              <a:rPr lang="cs-CZ" b="1" dirty="0" err="1" smtClean="0">
                <a:latin typeface="Times New Roman" pitchFamily="18" charset="0"/>
                <a:cs typeface="Times New Roman" pitchFamily="18" charset="0"/>
              </a:rPr>
              <a:t>Dalvik</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Virtual</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Machine</a:t>
            </a:r>
            <a:r>
              <a:rPr lang="cs-CZ" b="1" dirty="0" smtClean="0">
                <a:latin typeface="Times New Roman" pitchFamily="18" charset="0"/>
                <a:cs typeface="Times New Roman" pitchFamily="18" charset="0"/>
              </a:rPr>
              <a:t>:</a:t>
            </a:r>
          </a:p>
          <a:p>
            <a:endParaRPr lang="cs-CZ" b="1" dirty="0" smtClean="0">
              <a:latin typeface="Times New Roman" pitchFamily="18" charset="0"/>
              <a:cs typeface="Times New Roman" pitchFamily="18" charset="0"/>
            </a:endParaRPr>
          </a:p>
          <a:p>
            <a:r>
              <a:rPr lang="cs-CZ" dirty="0" smtClean="0">
                <a:latin typeface="Times New Roman" pitchFamily="18" charset="0"/>
                <a:cs typeface="Times New Roman" pitchFamily="18" charset="0"/>
              </a:rPr>
              <a:t>Tato vrstva slouží </a:t>
            </a:r>
            <a:r>
              <a:rPr lang="cs-CZ" b="1" dirty="0" smtClean="0">
                <a:latin typeface="Times New Roman" pitchFamily="18" charset="0"/>
                <a:cs typeface="Times New Roman" pitchFamily="18" charset="0"/>
              </a:rPr>
              <a:t>primárně pro běh aplikací</a:t>
            </a:r>
            <a:r>
              <a:rPr lang="cs-CZ" dirty="0" smtClean="0">
                <a:latin typeface="Times New Roman" pitchFamily="18" charset="0"/>
                <a:cs typeface="Times New Roman" pitchFamily="18" charset="0"/>
              </a:rPr>
              <a:t>. </a:t>
            </a:r>
            <a:r>
              <a:rPr lang="cs-CZ" b="1" dirty="0" smtClean="0">
                <a:latin typeface="Times New Roman" pitchFamily="18" charset="0"/>
                <a:cs typeface="Times New Roman" pitchFamily="18" charset="0"/>
              </a:rPr>
              <a:t>Jelikož nejsou aplikace napsány v nativním kódu, ale v Javě </a:t>
            </a:r>
            <a:r>
              <a:rPr lang="cs-CZ" dirty="0" smtClean="0">
                <a:latin typeface="Times New Roman" pitchFamily="18" charset="0"/>
                <a:cs typeface="Times New Roman" pitchFamily="18" charset="0"/>
              </a:rPr>
              <a:t>( využití široké komunity  Java vývojářů), nachází se zde </a:t>
            </a:r>
            <a:r>
              <a:rPr lang="cs-CZ" b="1" dirty="0" err="1" smtClean="0">
                <a:latin typeface="Times New Roman" pitchFamily="18" charset="0"/>
                <a:cs typeface="Times New Roman" pitchFamily="18" charset="0"/>
              </a:rPr>
              <a:t>Dalvik</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Virtual</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Machine</a:t>
            </a:r>
            <a:r>
              <a:rPr lang="cs-CZ" dirty="0" smtClean="0">
                <a:latin typeface="Times New Roman" pitchFamily="18" charset="0"/>
                <a:cs typeface="Times New Roman" pitchFamily="18" charset="0"/>
              </a:rPr>
              <a:t>, což je aplikační virtuální stroj (podobný JAVA VM), který se stará o převod kódu ve kterém jsou napsané aplikace do nativního kódu. Do telefonu se JAVA  vůbec nedostane. Důvod, proč nebyl zvolen Java VM, ale byl vyvinut vlastní virtuální stroj, je především licenční. Java VM a jeho součásti totiž nejsou </a:t>
            </a:r>
            <a:r>
              <a:rPr lang="cs-CZ" dirty="0" err="1" smtClean="0">
                <a:latin typeface="Times New Roman" pitchFamily="18" charset="0"/>
                <a:cs typeface="Times New Roman" pitchFamily="18" charset="0"/>
              </a:rPr>
              <a:t>opensource</a:t>
            </a:r>
            <a:r>
              <a:rPr lang="cs-CZ" dirty="0" smtClean="0">
                <a:latin typeface="Times New Roman" pitchFamily="18" charset="0"/>
                <a:cs typeface="Times New Roman" pitchFamily="18" charset="0"/>
              </a:rPr>
              <a:t>. </a:t>
            </a:r>
          </a:p>
          <a:p>
            <a:r>
              <a:rPr lang="cs-CZ" dirty="0" smtClean="0">
                <a:latin typeface="Times New Roman" pitchFamily="18" charset="0"/>
                <a:cs typeface="Times New Roman" pitchFamily="18" charset="0"/>
              </a:rPr>
              <a:t>Dále se zde nachází </a:t>
            </a:r>
            <a:r>
              <a:rPr lang="cs-CZ" b="1" dirty="0" smtClean="0">
                <a:latin typeface="Times New Roman" pitchFamily="18" charset="0"/>
                <a:cs typeface="Times New Roman" pitchFamily="18" charset="0"/>
              </a:rPr>
              <a:t>standardní Java knihovny</a:t>
            </a:r>
            <a:r>
              <a:rPr lang="cs-CZ" dirty="0" smtClean="0">
                <a:latin typeface="Times New Roman" pitchFamily="18" charset="0"/>
                <a:cs typeface="Times New Roman" pitchFamily="18" charset="0"/>
              </a:rPr>
              <a:t>.</a:t>
            </a:r>
          </a:p>
          <a:p>
            <a:endParaRPr lang="cs-CZ" dirty="0" smtClean="0">
              <a:latin typeface="Times New Roman" pitchFamily="18" charset="0"/>
              <a:cs typeface="Times New Roman" pitchFamily="18" charset="0"/>
            </a:endParaRPr>
          </a:p>
          <a:p>
            <a:r>
              <a:rPr lang="cs-CZ" b="1" dirty="0" err="1" smtClean="0">
                <a:latin typeface="Times New Roman" pitchFamily="18" charset="0"/>
                <a:cs typeface="Times New Roman" pitchFamily="18" charset="0"/>
              </a:rPr>
              <a:t>Application</a:t>
            </a:r>
            <a:r>
              <a:rPr lang="cs-CZ" b="1" dirty="0" smtClean="0">
                <a:latin typeface="Times New Roman" pitchFamily="18" charset="0"/>
                <a:cs typeface="Times New Roman" pitchFamily="18" charset="0"/>
              </a:rPr>
              <a:t> Framework:</a:t>
            </a:r>
          </a:p>
          <a:p>
            <a:endParaRPr lang="cs-CZ" b="1" dirty="0" smtClean="0">
              <a:latin typeface="Times New Roman" pitchFamily="18" charset="0"/>
              <a:cs typeface="Times New Roman" pitchFamily="18" charset="0"/>
            </a:endParaRPr>
          </a:p>
          <a:p>
            <a:r>
              <a:rPr lang="cs-CZ" dirty="0" smtClean="0">
                <a:latin typeface="Times New Roman" pitchFamily="18" charset="0"/>
                <a:cs typeface="Times New Roman" pitchFamily="18" charset="0"/>
              </a:rPr>
              <a:t>Vrstva obsahující další knihovny, tentokrát </a:t>
            </a:r>
            <a:r>
              <a:rPr lang="cs-CZ" b="1" dirty="0" smtClean="0">
                <a:latin typeface="Times New Roman" pitchFamily="18" charset="0"/>
                <a:cs typeface="Times New Roman" pitchFamily="18" charset="0"/>
              </a:rPr>
              <a:t>napsané v Javě</a:t>
            </a:r>
            <a:r>
              <a:rPr lang="cs-CZ" dirty="0" smtClean="0">
                <a:latin typeface="Times New Roman" pitchFamily="18" charset="0"/>
                <a:cs typeface="Times New Roman" pitchFamily="18" charset="0"/>
              </a:rPr>
              <a:t>, </a:t>
            </a:r>
            <a:r>
              <a:rPr lang="cs-CZ" b="1" dirty="0" smtClean="0">
                <a:latin typeface="Times New Roman" pitchFamily="18" charset="0"/>
                <a:cs typeface="Times New Roman" pitchFamily="18" charset="0"/>
              </a:rPr>
              <a:t>které tvoří vlastní systémové API, </a:t>
            </a:r>
            <a:r>
              <a:rPr lang="cs-CZ" dirty="0" smtClean="0">
                <a:latin typeface="Times New Roman" pitchFamily="18" charset="0"/>
                <a:cs typeface="Times New Roman" pitchFamily="18" charset="0"/>
              </a:rPr>
              <a:t>což je soubor funkcí, které umožňují programátorovi pracovat s prvky operačního systému. Jedná se zejména o přístup ke grafickým prvkům systému (tlačítka atp.), obsahu jiných aplikací (např. kontakty), API pro práci s notifikacemi, atd. Nad touto vrstvou už běží samotné aplikace.</a:t>
            </a:r>
            <a:endParaRPr lang="cs-CZ" dirty="0">
              <a:latin typeface="Times New Roman" pitchFamily="18" charset="0"/>
              <a:cs typeface="Times New Roman" pitchFamily="18" charset="0"/>
            </a:endParaRPr>
          </a:p>
        </p:txBody>
      </p:sp>
      <p:sp>
        <p:nvSpPr>
          <p:cNvPr id="3" name="Obdélník 2"/>
          <p:cNvSpPr/>
          <p:nvPr/>
        </p:nvSpPr>
        <p:spPr>
          <a:xfrm>
            <a:off x="251520" y="5445224"/>
            <a:ext cx="8280920" cy="1200329"/>
          </a:xfrm>
          <a:prstGeom prst="rect">
            <a:avLst/>
          </a:prstGeom>
        </p:spPr>
        <p:txBody>
          <a:bodyPr wrap="square">
            <a:spAutoFit/>
          </a:bodyPr>
          <a:lstStyle/>
          <a:p>
            <a:r>
              <a:rPr lang="cs-CZ" dirty="0" smtClean="0">
                <a:latin typeface="Times New Roman" pitchFamily="18" charset="0"/>
                <a:cs typeface="Times New Roman" pitchFamily="18" charset="0"/>
              </a:rPr>
              <a:t>Kromě </a:t>
            </a:r>
            <a:r>
              <a:rPr lang="cs-CZ" dirty="0" err="1" smtClean="0">
                <a:latin typeface="Times New Roman" pitchFamily="18" charset="0"/>
                <a:cs typeface="Times New Roman" pitchFamily="18" charset="0"/>
              </a:rPr>
              <a:t>linuxového</a:t>
            </a:r>
            <a:r>
              <a:rPr lang="cs-CZ" dirty="0" smtClean="0">
                <a:latin typeface="Times New Roman" pitchFamily="18" charset="0"/>
                <a:cs typeface="Times New Roman" pitchFamily="18" charset="0"/>
              </a:rPr>
              <a:t> jádra a úprav na něm provedených, které jsou poskytovány pod licencí GPL, je celý zbytek operačního systému Android poskytován pod </a:t>
            </a:r>
            <a:r>
              <a:rPr lang="cs-CZ" b="1" dirty="0" smtClean="0">
                <a:latin typeface="Times New Roman" pitchFamily="18" charset="0"/>
                <a:cs typeface="Times New Roman" pitchFamily="18" charset="0"/>
              </a:rPr>
              <a:t>benevolentní licencí </a:t>
            </a:r>
            <a:r>
              <a:rPr lang="cs-CZ" b="1" dirty="0" err="1" smtClean="0">
                <a:latin typeface="Times New Roman" pitchFamily="18" charset="0"/>
                <a:cs typeface="Times New Roman" pitchFamily="18" charset="0"/>
              </a:rPr>
              <a:t>Apache</a:t>
            </a:r>
            <a:r>
              <a:rPr lang="cs-CZ" b="1" dirty="0" smtClean="0">
                <a:latin typeface="Times New Roman" pitchFamily="18" charset="0"/>
                <a:cs typeface="Times New Roman" pitchFamily="18" charset="0"/>
              </a:rPr>
              <a:t> 2.0 (HTTP server)</a:t>
            </a:r>
            <a:r>
              <a:rPr lang="cs-CZ" dirty="0" smtClean="0">
                <a:latin typeface="Times New Roman" pitchFamily="18" charset="0"/>
                <a:cs typeface="Times New Roman" pitchFamily="18" charset="0"/>
              </a:rPr>
              <a:t>. Takže </a:t>
            </a:r>
            <a:r>
              <a:rPr lang="cs-CZ" b="1" dirty="0" smtClean="0">
                <a:latin typeface="Times New Roman" pitchFamily="18" charset="0"/>
                <a:cs typeface="Times New Roman" pitchFamily="18" charset="0"/>
              </a:rPr>
              <a:t>kdokoliv si může zdrojové kódy stáhnout, upravit a dále použít</a:t>
            </a:r>
            <a:r>
              <a:rPr lang="cs-CZ" dirty="0" smtClean="0">
                <a:latin typeface="Times New Roman" pitchFamily="18" charset="0"/>
                <a:cs typeface="Times New Roman" pitchFamily="18" charset="0"/>
              </a:rPr>
              <a:t>, což také jistě přispělo k velkému rozšíření mezi výrobci.</a:t>
            </a:r>
            <a:endParaRPr lang="cs-CZ"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548680"/>
            <a:ext cx="7632848" cy="5755422"/>
          </a:xfrm>
          <a:prstGeom prst="rect">
            <a:avLst/>
          </a:prstGeom>
        </p:spPr>
        <p:txBody>
          <a:bodyPr wrap="square">
            <a:spAutoFit/>
          </a:bodyPr>
          <a:lstStyle/>
          <a:p>
            <a:r>
              <a:rPr lang="it-IT" b="1" baseline="0" dirty="0" smtClean="0">
                <a:latin typeface="Times New Roman" pitchFamily="18" charset="0"/>
                <a:cs typeface="Times New Roman" pitchFamily="18" charset="0"/>
              </a:rPr>
              <a:t>Vlastnosti a specifikace </a:t>
            </a:r>
            <a:r>
              <a:rPr lang="cs-CZ" b="1" baseline="0" dirty="0" smtClean="0">
                <a:latin typeface="Times New Roman" pitchFamily="18" charset="0"/>
                <a:cs typeface="Times New Roman" pitchFamily="18" charset="0"/>
              </a:rPr>
              <a:t>Androidu </a:t>
            </a:r>
            <a:r>
              <a:rPr lang="it-IT" b="1" baseline="0" dirty="0" smtClean="0">
                <a:latin typeface="Times New Roman" pitchFamily="18" charset="0"/>
                <a:cs typeface="Times New Roman" pitchFamily="18" charset="0"/>
              </a:rPr>
              <a:t>ve zkratce</a:t>
            </a:r>
            <a:r>
              <a:rPr lang="cs-CZ" b="1" baseline="0" dirty="0" smtClean="0">
                <a:latin typeface="Times New Roman" pitchFamily="18" charset="0"/>
                <a:cs typeface="Times New Roman" pitchFamily="18" charset="0"/>
              </a:rPr>
              <a:t>:</a:t>
            </a:r>
          </a:p>
          <a:p>
            <a:endParaRPr lang="it-IT" sz="1600" b="1" baseline="0" dirty="0" smtClean="0">
              <a:latin typeface="Times New Roman" pitchFamily="18" charset="0"/>
              <a:cs typeface="Times New Roman" pitchFamily="18" charset="0"/>
            </a:endParaRPr>
          </a:p>
          <a:p>
            <a:r>
              <a:rPr lang="cs-CZ" sz="1600" b="1" baseline="0" dirty="0" smtClean="0">
                <a:latin typeface="Times New Roman" pitchFamily="18" charset="0"/>
                <a:cs typeface="Times New Roman" pitchFamily="18" charset="0"/>
              </a:rPr>
              <a:t>Konektivita:	</a:t>
            </a:r>
            <a:r>
              <a:rPr lang="cs-CZ" sz="1600" baseline="0" dirty="0" smtClean="0">
                <a:latin typeface="Times New Roman" pitchFamily="18" charset="0"/>
                <a:cs typeface="Times New Roman" pitchFamily="18" charset="0"/>
              </a:rPr>
              <a:t>podpora GSM, CDMA, UMTS, LTE, IDEN, EV-DO, </a:t>
            </a:r>
            <a:r>
              <a:rPr lang="cs-CZ" sz="1600" baseline="0" dirty="0" err="1" smtClean="0">
                <a:latin typeface="Times New Roman" pitchFamily="18" charset="0"/>
                <a:cs typeface="Times New Roman" pitchFamily="18" charset="0"/>
              </a:rPr>
              <a:t>Bluetooth</a:t>
            </a:r>
            <a:r>
              <a:rPr lang="cs-CZ" sz="1600" baseline="0" dirty="0" smtClean="0">
                <a:latin typeface="Times New Roman" pitchFamily="18" charset="0"/>
                <a:cs typeface="Times New Roman" pitchFamily="18" charset="0"/>
              </a:rPr>
              <a:t>, </a:t>
            </a:r>
            <a:r>
              <a:rPr lang="cs-CZ" sz="1600" baseline="0" dirty="0" err="1" smtClean="0">
                <a:latin typeface="Times New Roman" pitchFamily="18" charset="0"/>
                <a:cs typeface="Times New Roman" pitchFamily="18" charset="0"/>
              </a:rPr>
              <a:t>Wi</a:t>
            </a:r>
            <a:r>
              <a:rPr lang="cs-CZ" sz="1600" baseline="0" dirty="0" smtClean="0">
                <a:latin typeface="Times New Roman" pitchFamily="18" charset="0"/>
                <a:cs typeface="Times New Roman" pitchFamily="18" charset="0"/>
              </a:rPr>
              <a:t>-</a:t>
            </a:r>
            <a:r>
              <a:rPr lang="cs-CZ" sz="1600" baseline="0" dirty="0" err="1" smtClean="0">
                <a:latin typeface="Times New Roman" pitchFamily="18" charset="0"/>
                <a:cs typeface="Times New Roman" pitchFamily="18" charset="0"/>
              </a:rPr>
              <a:t>Fi</a:t>
            </a:r>
            <a:r>
              <a:rPr lang="cs-CZ" sz="1600" baseline="0" dirty="0" smtClean="0">
                <a:latin typeface="Times New Roman" pitchFamily="18" charset="0"/>
                <a:cs typeface="Times New Roman" pitchFamily="18" charset="0"/>
              </a:rPr>
              <a:t>, </a:t>
            </a:r>
            <a:r>
              <a:rPr lang="cs-CZ" sz="1600" baseline="0" dirty="0" err="1" smtClean="0">
                <a:latin typeface="Times New Roman" pitchFamily="18" charset="0"/>
                <a:cs typeface="Times New Roman" pitchFamily="18" charset="0"/>
              </a:rPr>
              <a:t>WiMAX</a:t>
            </a:r>
            <a:r>
              <a:rPr lang="cs-CZ" sz="1600" baseline="0" dirty="0" smtClean="0">
                <a:latin typeface="Times New Roman" pitchFamily="18" charset="0"/>
                <a:cs typeface="Times New Roman" pitchFamily="18" charset="0"/>
              </a:rPr>
              <a:t>, </a:t>
            </a:r>
            <a:r>
              <a:rPr lang="cs-CZ" sz="1600" baseline="0" dirty="0" err="1" smtClean="0">
                <a:latin typeface="Times New Roman" pitchFamily="18" charset="0"/>
                <a:cs typeface="Times New Roman" pitchFamily="18" charset="0"/>
              </a:rPr>
              <a:t>Bluetooth</a:t>
            </a:r>
            <a:endParaRPr lang="cs-CZ" sz="1600" baseline="0" dirty="0" smtClean="0">
              <a:latin typeface="Times New Roman" pitchFamily="18" charset="0"/>
              <a:cs typeface="Times New Roman" pitchFamily="18" charset="0"/>
            </a:endParaRPr>
          </a:p>
          <a:p>
            <a:r>
              <a:rPr lang="cs-CZ" sz="1600" baseline="0" dirty="0" smtClean="0">
                <a:latin typeface="Times New Roman" pitchFamily="18" charset="0"/>
                <a:cs typeface="Times New Roman" pitchFamily="18" charset="0"/>
              </a:rPr>
              <a:t>	</a:t>
            </a:r>
          </a:p>
          <a:p>
            <a:r>
              <a:rPr lang="cs-CZ" sz="1600" b="1" baseline="0" dirty="0" smtClean="0">
                <a:latin typeface="Times New Roman" pitchFamily="18" charset="0"/>
                <a:cs typeface="Times New Roman" pitchFamily="18" charset="0"/>
              </a:rPr>
              <a:t>Aplikace: 	</a:t>
            </a:r>
            <a:r>
              <a:rPr lang="cs-CZ" sz="1600" baseline="0" dirty="0" err="1" smtClean="0">
                <a:latin typeface="Times New Roman" pitchFamily="18" charset="0"/>
                <a:cs typeface="Times New Roman" pitchFamily="18" charset="0"/>
              </a:rPr>
              <a:t>Dalvik</a:t>
            </a:r>
            <a:r>
              <a:rPr lang="cs-CZ" sz="1600" baseline="0" dirty="0" smtClean="0">
                <a:latin typeface="Times New Roman" pitchFamily="18" charset="0"/>
                <a:cs typeface="Times New Roman" pitchFamily="18" charset="0"/>
              </a:rPr>
              <a:t> </a:t>
            </a:r>
            <a:r>
              <a:rPr lang="cs-CZ" sz="1600" baseline="0" dirty="0" err="1" smtClean="0">
                <a:latin typeface="Times New Roman" pitchFamily="18" charset="0"/>
                <a:cs typeface="Times New Roman" pitchFamily="18" charset="0"/>
              </a:rPr>
              <a:t>Virtual</a:t>
            </a:r>
            <a:r>
              <a:rPr lang="cs-CZ" sz="1600" baseline="0" dirty="0" smtClean="0">
                <a:latin typeface="Times New Roman" pitchFamily="18" charset="0"/>
                <a:cs typeface="Times New Roman" pitchFamily="18" charset="0"/>
              </a:rPr>
              <a:t> </a:t>
            </a:r>
            <a:r>
              <a:rPr lang="cs-CZ" sz="1600" baseline="0" dirty="0" err="1" smtClean="0">
                <a:latin typeface="Times New Roman" pitchFamily="18" charset="0"/>
                <a:cs typeface="Times New Roman" pitchFamily="18" charset="0"/>
              </a:rPr>
              <a:t>Machine</a:t>
            </a:r>
            <a:r>
              <a:rPr lang="cs-CZ" sz="1600" baseline="0" dirty="0" smtClean="0">
                <a:latin typeface="Times New Roman" pitchFamily="18" charset="0"/>
                <a:cs typeface="Times New Roman" pitchFamily="18" charset="0"/>
              </a:rPr>
              <a:t>, instalace bez omezení, multitasking</a:t>
            </a:r>
            <a:r>
              <a:rPr lang="cs-CZ" sz="1600" b="1" baseline="0" dirty="0" smtClean="0">
                <a:latin typeface="Times New Roman" pitchFamily="18" charset="0"/>
                <a:cs typeface="Times New Roman" pitchFamily="18" charset="0"/>
              </a:rPr>
              <a:t>	</a:t>
            </a:r>
          </a:p>
          <a:p>
            <a:r>
              <a:rPr lang="cs-CZ" sz="1600" b="1" baseline="0" dirty="0" smtClean="0">
                <a:latin typeface="Times New Roman" pitchFamily="18" charset="0"/>
                <a:cs typeface="Times New Roman" pitchFamily="18" charset="0"/>
              </a:rPr>
              <a:t>Data:	</a:t>
            </a:r>
            <a:r>
              <a:rPr lang="cs-CZ" sz="1600" baseline="0" dirty="0" smtClean="0">
                <a:latin typeface="Times New Roman" pitchFamily="18" charset="0"/>
                <a:cs typeface="Times New Roman" pitchFamily="18" charset="0"/>
              </a:rPr>
              <a:t>pro ukládání dat je využívána databáze </a:t>
            </a:r>
            <a:r>
              <a:rPr lang="cs-CZ" sz="1600" baseline="0" dirty="0" err="1" smtClean="0">
                <a:latin typeface="Times New Roman" pitchFamily="18" charset="0"/>
                <a:cs typeface="Times New Roman" pitchFamily="18" charset="0"/>
              </a:rPr>
              <a:t>SQLite</a:t>
            </a:r>
            <a:r>
              <a:rPr lang="cs-CZ" sz="1600" b="1" baseline="0" dirty="0" smtClean="0">
                <a:latin typeface="Times New Roman" pitchFamily="18" charset="0"/>
                <a:cs typeface="Times New Roman" pitchFamily="18" charset="0"/>
              </a:rPr>
              <a:t>	</a:t>
            </a:r>
          </a:p>
          <a:p>
            <a:endParaRPr lang="cs-CZ" sz="1600" b="1" baseline="0" dirty="0" smtClean="0">
              <a:latin typeface="Times New Roman" pitchFamily="18" charset="0"/>
              <a:cs typeface="Times New Roman" pitchFamily="18" charset="0"/>
            </a:endParaRPr>
          </a:p>
          <a:p>
            <a:r>
              <a:rPr lang="cs-CZ" sz="1600" b="1" baseline="0" dirty="0" smtClean="0">
                <a:latin typeface="Times New Roman" pitchFamily="18" charset="0"/>
                <a:cs typeface="Times New Roman" pitchFamily="18" charset="0"/>
              </a:rPr>
              <a:t>Multimedia:	</a:t>
            </a:r>
            <a:r>
              <a:rPr lang="cs-CZ" sz="1600" baseline="0" dirty="0" smtClean="0">
                <a:latin typeface="Times New Roman" pitchFamily="18" charset="0"/>
                <a:cs typeface="Times New Roman" pitchFamily="18" charset="0"/>
              </a:rPr>
              <a:t>standardně podporuje Android (v závislosti na verzi) formáty </a:t>
            </a:r>
            <a:r>
              <a:rPr lang="cs-CZ" sz="1600" baseline="0" dirty="0" err="1" smtClean="0">
                <a:latin typeface="Times New Roman" pitchFamily="18" charset="0"/>
                <a:cs typeface="Times New Roman" pitchFamily="18" charset="0"/>
              </a:rPr>
              <a:t>WebM</a:t>
            </a:r>
            <a:r>
              <a:rPr lang="cs-CZ" sz="1600" baseline="0" dirty="0" smtClean="0">
                <a:latin typeface="Times New Roman" pitchFamily="18" charset="0"/>
                <a:cs typeface="Times New Roman" pitchFamily="18" charset="0"/>
              </a:rPr>
              <a:t>, H.263, H.264, MPEG-4 SP, AMR, </a:t>
            </a:r>
            <a:r>
              <a:rPr lang="cs-CZ" sz="1600" baseline="0" dirty="0" err="1" smtClean="0">
                <a:latin typeface="Times New Roman" pitchFamily="18" charset="0"/>
                <a:cs typeface="Times New Roman" pitchFamily="18" charset="0"/>
              </a:rPr>
              <a:t>AMR</a:t>
            </a:r>
            <a:r>
              <a:rPr lang="cs-CZ" sz="1600" baseline="0" dirty="0" smtClean="0">
                <a:latin typeface="Times New Roman" pitchFamily="18" charset="0"/>
                <a:cs typeface="Times New Roman" pitchFamily="18" charset="0"/>
              </a:rPr>
              <a:t>-WB, AAC, MP3, MIDI, </a:t>
            </a:r>
            <a:r>
              <a:rPr lang="cs-CZ" sz="1600" baseline="0" dirty="0" err="1" smtClean="0">
                <a:latin typeface="Times New Roman" pitchFamily="18" charset="0"/>
                <a:cs typeface="Times New Roman" pitchFamily="18" charset="0"/>
              </a:rPr>
              <a:t>Ogg</a:t>
            </a:r>
            <a:r>
              <a:rPr lang="cs-CZ" sz="1600" baseline="0" dirty="0" smtClean="0">
                <a:latin typeface="Times New Roman" pitchFamily="18" charset="0"/>
                <a:cs typeface="Times New Roman" pitchFamily="18" charset="0"/>
              </a:rPr>
              <a:t> </a:t>
            </a:r>
            <a:r>
              <a:rPr lang="cs-CZ" sz="1600" baseline="0" dirty="0" err="1" smtClean="0">
                <a:latin typeface="Times New Roman" pitchFamily="18" charset="0"/>
                <a:cs typeface="Times New Roman" pitchFamily="18" charset="0"/>
              </a:rPr>
              <a:t>Vorbis</a:t>
            </a:r>
            <a:r>
              <a:rPr lang="cs-CZ" sz="1600" baseline="0" dirty="0" smtClean="0">
                <a:latin typeface="Times New Roman" pitchFamily="18" charset="0"/>
                <a:cs typeface="Times New Roman" pitchFamily="18" charset="0"/>
              </a:rPr>
              <a:t>, FLAC, WAV, JPEG, PNG, GIF, BMP a </a:t>
            </a:r>
            <a:r>
              <a:rPr lang="cs-CZ" sz="1600" baseline="0" dirty="0" err="1" smtClean="0">
                <a:latin typeface="Times New Roman" pitchFamily="18" charset="0"/>
                <a:cs typeface="Times New Roman" pitchFamily="18" charset="0"/>
              </a:rPr>
              <a:t>streamované</a:t>
            </a:r>
            <a:r>
              <a:rPr lang="cs-CZ" sz="1600" baseline="0" dirty="0" smtClean="0">
                <a:latin typeface="Times New Roman" pitchFamily="18" charset="0"/>
                <a:cs typeface="Times New Roman" pitchFamily="18" charset="0"/>
              </a:rPr>
              <a:t> formáty RTP/RTSP, HTML (HTML5 &lt;video&gt; </a:t>
            </a:r>
            <a:r>
              <a:rPr lang="cs-CZ" sz="1600" baseline="0" dirty="0" err="1" smtClean="0">
                <a:latin typeface="Times New Roman" pitchFamily="18" charset="0"/>
                <a:cs typeface="Times New Roman" pitchFamily="18" charset="0"/>
              </a:rPr>
              <a:t>tag</a:t>
            </a:r>
            <a:r>
              <a:rPr lang="cs-CZ" sz="1600" baseline="0" dirty="0" smtClean="0">
                <a:latin typeface="Times New Roman" pitchFamily="18" charset="0"/>
                <a:cs typeface="Times New Roman" pitchFamily="18" charset="0"/>
              </a:rPr>
              <a:t>), Adobe </a:t>
            </a:r>
            <a:r>
              <a:rPr lang="cs-CZ" sz="1600" baseline="0" dirty="0" err="1" smtClean="0">
                <a:latin typeface="Times New Roman" pitchFamily="18" charset="0"/>
                <a:cs typeface="Times New Roman" pitchFamily="18" charset="0"/>
              </a:rPr>
              <a:t>Flash</a:t>
            </a:r>
            <a:r>
              <a:rPr lang="cs-CZ" sz="1600" baseline="0" dirty="0" smtClean="0">
                <a:latin typeface="Times New Roman" pitchFamily="18" charset="0"/>
                <a:cs typeface="Times New Roman" pitchFamily="18" charset="0"/>
              </a:rPr>
              <a:t> (RTMP), Apple HTTP Live </a:t>
            </a:r>
            <a:r>
              <a:rPr lang="cs-CZ" sz="1600" baseline="0" dirty="0" err="1" smtClean="0">
                <a:latin typeface="Times New Roman" pitchFamily="18" charset="0"/>
                <a:cs typeface="Times New Roman" pitchFamily="18" charset="0"/>
              </a:rPr>
              <a:t>Streaming</a:t>
            </a:r>
            <a:endParaRPr lang="cs-CZ" sz="1600" baseline="0" dirty="0" smtClean="0">
              <a:latin typeface="Times New Roman" pitchFamily="18" charset="0"/>
              <a:cs typeface="Times New Roman" pitchFamily="18" charset="0"/>
            </a:endParaRPr>
          </a:p>
          <a:p>
            <a:r>
              <a:rPr lang="cs-CZ" sz="1600" b="1" baseline="0" dirty="0" smtClean="0">
                <a:latin typeface="Times New Roman" pitchFamily="18" charset="0"/>
                <a:cs typeface="Times New Roman" pitchFamily="18" charset="0"/>
              </a:rPr>
              <a:t>	</a:t>
            </a:r>
          </a:p>
          <a:p>
            <a:r>
              <a:rPr lang="cs-CZ" sz="1600" b="1" baseline="0" dirty="0" smtClean="0">
                <a:latin typeface="Times New Roman" pitchFamily="18" charset="0"/>
                <a:cs typeface="Times New Roman" pitchFamily="18" charset="0"/>
              </a:rPr>
              <a:t>Hardware:	</a:t>
            </a:r>
            <a:r>
              <a:rPr lang="cs-CZ" sz="1600" baseline="0" dirty="0" smtClean="0">
                <a:latin typeface="Times New Roman" pitchFamily="18" charset="0"/>
                <a:cs typeface="Times New Roman" pitchFamily="18" charset="0"/>
              </a:rPr>
              <a:t>Android obsahuje podporu pro dotykový displej (</a:t>
            </a:r>
            <a:r>
              <a:rPr lang="cs-CZ" sz="1600" baseline="0" dirty="0" err="1" smtClean="0">
                <a:latin typeface="Times New Roman" pitchFamily="18" charset="0"/>
                <a:cs typeface="Times New Roman" pitchFamily="18" charset="0"/>
              </a:rPr>
              <a:t>multitouch</a:t>
            </a:r>
            <a:r>
              <a:rPr lang="cs-CZ" sz="1600" baseline="0" dirty="0" smtClean="0">
                <a:latin typeface="Times New Roman" pitchFamily="18" charset="0"/>
                <a:cs typeface="Times New Roman" pitchFamily="18" charset="0"/>
              </a:rPr>
              <a:t>), GPS, kompas, gyroskop, akcelerometr, tlakový senzor, teploměr, grafický akcelerátor (2D, 3D), fotoaparát, grafické čipy</a:t>
            </a:r>
          </a:p>
          <a:p>
            <a:r>
              <a:rPr lang="cs-CZ" sz="1600" b="1" baseline="0" dirty="0" smtClean="0">
                <a:latin typeface="Times New Roman" pitchFamily="18" charset="0"/>
                <a:cs typeface="Times New Roman" pitchFamily="18" charset="0"/>
              </a:rPr>
              <a:t>	</a:t>
            </a:r>
          </a:p>
          <a:p>
            <a:r>
              <a:rPr lang="cs-CZ" sz="1600" b="1" baseline="0" dirty="0" smtClean="0">
                <a:latin typeface="Times New Roman" pitchFamily="18" charset="0"/>
                <a:cs typeface="Times New Roman" pitchFamily="18" charset="0"/>
              </a:rPr>
              <a:t>Lokalizace:	</a:t>
            </a:r>
            <a:r>
              <a:rPr lang="cs-CZ" sz="1600" baseline="0" dirty="0" smtClean="0">
                <a:latin typeface="Times New Roman" pitchFamily="18" charset="0"/>
                <a:cs typeface="Times New Roman" pitchFamily="18" charset="0"/>
              </a:rPr>
              <a:t>aktuálně podpora více než 50 jazykových verzí a postupně je překládán do dalších	</a:t>
            </a:r>
          </a:p>
          <a:p>
            <a:endParaRPr lang="cs-CZ" sz="1600" b="1" baseline="0" dirty="0" smtClean="0">
              <a:latin typeface="Times New Roman" pitchFamily="18" charset="0"/>
              <a:cs typeface="Times New Roman" pitchFamily="18" charset="0"/>
            </a:endParaRPr>
          </a:p>
          <a:p>
            <a:r>
              <a:rPr lang="cs-CZ" sz="1600" b="1" baseline="0" dirty="0" smtClean="0">
                <a:latin typeface="Times New Roman" pitchFamily="18" charset="0"/>
                <a:cs typeface="Times New Roman" pitchFamily="18" charset="0"/>
              </a:rPr>
              <a:t>Web prohlížeč:	</a:t>
            </a:r>
            <a:r>
              <a:rPr lang="cs-CZ" sz="1600" baseline="0" dirty="0" smtClean="0">
                <a:latin typeface="Times New Roman" pitchFamily="18" charset="0"/>
                <a:cs typeface="Times New Roman" pitchFamily="18" charset="0"/>
              </a:rPr>
              <a:t>vestavěný webový prohlížeč používá jádro </a:t>
            </a:r>
            <a:r>
              <a:rPr lang="cs-CZ" sz="1600" baseline="0" dirty="0" err="1" smtClean="0">
                <a:latin typeface="Times New Roman" pitchFamily="18" charset="0"/>
                <a:cs typeface="Times New Roman" pitchFamily="18" charset="0"/>
              </a:rPr>
              <a:t>webkit</a:t>
            </a:r>
            <a:r>
              <a:rPr lang="cs-CZ" sz="1600" baseline="0" dirty="0" smtClean="0">
                <a:latin typeface="Times New Roman" pitchFamily="18" charset="0"/>
                <a:cs typeface="Times New Roman" pitchFamily="18" charset="0"/>
              </a:rPr>
              <a:t> a </a:t>
            </a:r>
            <a:r>
              <a:rPr lang="cs-CZ" sz="1600" baseline="0" dirty="0" err="1" smtClean="0">
                <a:latin typeface="Times New Roman" pitchFamily="18" charset="0"/>
                <a:cs typeface="Times New Roman" pitchFamily="18" charset="0"/>
              </a:rPr>
              <a:t>javascriptový</a:t>
            </a:r>
            <a:r>
              <a:rPr lang="cs-CZ" sz="1600" baseline="0" dirty="0" smtClean="0">
                <a:latin typeface="Times New Roman" pitchFamily="18" charset="0"/>
                <a:cs typeface="Times New Roman" pitchFamily="18" charset="0"/>
              </a:rPr>
              <a:t> </a:t>
            </a:r>
            <a:r>
              <a:rPr lang="cs-CZ" sz="1600" baseline="0" dirty="0" err="1" smtClean="0">
                <a:latin typeface="Times New Roman" pitchFamily="18" charset="0"/>
                <a:cs typeface="Times New Roman" pitchFamily="18" charset="0"/>
              </a:rPr>
              <a:t>engine</a:t>
            </a:r>
            <a:r>
              <a:rPr lang="cs-CZ" sz="1600" baseline="0" dirty="0" smtClean="0">
                <a:latin typeface="Times New Roman" pitchFamily="18" charset="0"/>
                <a:cs typeface="Times New Roman" pitchFamily="18" charset="0"/>
              </a:rPr>
              <a:t> V8, tedy </a:t>
            </a:r>
            <a:r>
              <a:rPr lang="cs-CZ" sz="1600" b="1" baseline="0" dirty="0" smtClean="0">
                <a:latin typeface="Times New Roman" pitchFamily="18" charset="0"/>
                <a:cs typeface="Times New Roman" pitchFamily="18" charset="0"/>
              </a:rPr>
              <a:t>stejný jako v prohlížeči </a:t>
            </a:r>
            <a:r>
              <a:rPr lang="cs-CZ" sz="1600" b="1" baseline="0" dirty="0" err="1" smtClean="0">
                <a:latin typeface="Times New Roman" pitchFamily="18" charset="0"/>
                <a:cs typeface="Times New Roman" pitchFamily="18" charset="0"/>
              </a:rPr>
              <a:t>Google</a:t>
            </a:r>
            <a:r>
              <a:rPr lang="cs-CZ" sz="1600" b="1" baseline="0" dirty="0" smtClean="0">
                <a:latin typeface="Times New Roman" pitchFamily="18" charset="0"/>
                <a:cs typeface="Times New Roman" pitchFamily="18" charset="0"/>
              </a:rPr>
              <a:t> Chrome	</a:t>
            </a:r>
          </a:p>
          <a:p>
            <a:endParaRPr lang="cs-CZ" sz="1600" baseline="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889</Words>
  <Application>Microsoft Office PowerPoint</Application>
  <PresentationFormat>Předvádění na obrazovce (4:3)</PresentationFormat>
  <Paragraphs>78</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Valued Acer Customer</dc:creator>
  <cp:lastModifiedBy>Petr Vlach</cp:lastModifiedBy>
  <cp:revision>54</cp:revision>
  <dcterms:created xsi:type="dcterms:W3CDTF">2013-03-31T09:35:32Z</dcterms:created>
  <dcterms:modified xsi:type="dcterms:W3CDTF">2014-02-14T08:13:09Z</dcterms:modified>
</cp:coreProperties>
</file>