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20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10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18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90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81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58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2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55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5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22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56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2000"/>
                <a:lumOff val="48000"/>
              </a:schemeClr>
            </a:gs>
            <a:gs pos="6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61993-E4E7-4247-8A3E-90E3D5E32407}" type="datetimeFigureOut">
              <a:rPr lang="cs-CZ" smtClean="0"/>
              <a:t>5.7.2013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324E-9242-4127-A4A1-E4538A3869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32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Výukový materiál:	VY_32_INOVACE_Sulfidy</a:t>
            </a:r>
            <a:br>
              <a:rPr lang="cs-CZ" dirty="0" smtClean="0"/>
            </a:br>
            <a:r>
              <a:rPr lang="cs-CZ" dirty="0" smtClean="0"/>
              <a:t>Název projektu: Šablony Špičák</a:t>
            </a:r>
            <a:br>
              <a:rPr lang="cs-CZ" dirty="0" smtClean="0"/>
            </a:br>
            <a:r>
              <a:rPr lang="cs-CZ" dirty="0" smtClean="0"/>
              <a:t>Číslo projektu: CZ.1.07/1.4.00/21.2735</a:t>
            </a:r>
            <a:br>
              <a:rPr lang="cs-CZ" dirty="0" smtClean="0"/>
            </a:br>
            <a:r>
              <a:rPr lang="cs-CZ" dirty="0" smtClean="0"/>
              <a:t>Šablona: III/2</a:t>
            </a:r>
            <a:br>
              <a:rPr lang="cs-CZ" dirty="0" smtClean="0"/>
            </a:br>
            <a:r>
              <a:rPr lang="cs-CZ" dirty="0" smtClean="0"/>
              <a:t>Autor VM: Mgr. Šárka Bártová</a:t>
            </a:r>
            <a:br>
              <a:rPr lang="cs-CZ" dirty="0" smtClean="0"/>
            </a:br>
            <a:r>
              <a:rPr lang="cs-CZ" dirty="0" smtClean="0"/>
              <a:t>VM byl vytvořen: červen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735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DISULFID ŽELEZNATÝ = FeS</a:t>
            </a:r>
            <a:r>
              <a:rPr lang="cs-CZ" baseline="-25000" dirty="0" smtClean="0"/>
              <a:t>2</a:t>
            </a:r>
          </a:p>
          <a:p>
            <a:r>
              <a:rPr lang="cs-CZ" dirty="0"/>
              <a:t>m</a:t>
            </a:r>
            <a:r>
              <a:rPr lang="cs-CZ" dirty="0" smtClean="0"/>
              <a:t>inerál pyrit</a:t>
            </a:r>
          </a:p>
          <a:p>
            <a:r>
              <a:rPr lang="cs-CZ" dirty="0" smtClean="0"/>
              <a:t>zlatavá barva (tzv. kočičí zlato)</a:t>
            </a:r>
          </a:p>
          <a:p>
            <a:r>
              <a:rPr lang="cs-CZ" dirty="0"/>
              <a:t>k</a:t>
            </a:r>
            <a:r>
              <a:rPr lang="cs-CZ" dirty="0" smtClean="0"/>
              <a:t>rychlová soustava</a:t>
            </a:r>
          </a:p>
          <a:p>
            <a:r>
              <a:rPr lang="cs-CZ" dirty="0"/>
              <a:t>p</a:t>
            </a:r>
            <a:r>
              <a:rPr lang="cs-CZ" dirty="0" smtClean="0"/>
              <a:t>ro výrobu železa,                                                           pro výrobu kyseliny sírové                                           jako zdroj oxidu siřičitého                                       </a:t>
            </a:r>
            <a:r>
              <a:rPr lang="pt-BR" dirty="0" smtClean="0"/>
              <a:t>4 FeS</a:t>
            </a:r>
            <a:r>
              <a:rPr lang="pt-BR" baseline="-25000" dirty="0" smtClean="0"/>
              <a:t>2</a:t>
            </a:r>
            <a:r>
              <a:rPr lang="pt-BR" dirty="0" smtClean="0"/>
              <a:t> + 11 O</a:t>
            </a:r>
            <a:r>
              <a:rPr lang="pt-BR" baseline="-25000" dirty="0" smtClean="0"/>
              <a:t>2</a:t>
            </a:r>
            <a:r>
              <a:rPr lang="pt-BR" dirty="0" smtClean="0"/>
              <a:t> → 2 Fe</a:t>
            </a:r>
            <a:r>
              <a:rPr lang="pt-BR" baseline="-25000" dirty="0" smtClean="0"/>
              <a:t>2</a:t>
            </a:r>
            <a:r>
              <a:rPr lang="pt-BR" dirty="0" smtClean="0"/>
              <a:t>O</a:t>
            </a:r>
            <a:r>
              <a:rPr lang="pt-BR" baseline="-25000" dirty="0" smtClean="0"/>
              <a:t>3</a:t>
            </a:r>
            <a:r>
              <a:rPr lang="pt-BR" dirty="0" smtClean="0"/>
              <a:t> + 8 SO</a:t>
            </a:r>
            <a:r>
              <a:rPr lang="pt-BR" baseline="-25000" dirty="0" smtClean="0"/>
              <a:t>2</a:t>
            </a:r>
            <a:endParaRPr lang="cs-CZ" dirty="0"/>
          </a:p>
        </p:txBody>
      </p:sp>
      <p:pic>
        <p:nvPicPr>
          <p:cNvPr id="4" name="Obrázek 3" descr="Soubor:Pyriteespag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2348880"/>
            <a:ext cx="3088005" cy="2915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748464" y="5264800"/>
            <a:ext cx="207684" cy="1804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93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SULFID RTUŤNATÝ = HgS</a:t>
            </a:r>
          </a:p>
          <a:p>
            <a:r>
              <a:rPr lang="cs-CZ" dirty="0" smtClean="0"/>
              <a:t>minerál cinabarit/rumělka</a:t>
            </a:r>
          </a:p>
          <a:p>
            <a:r>
              <a:rPr lang="cs-CZ" dirty="0" smtClean="0"/>
              <a:t>barva červená, červenohnědá</a:t>
            </a:r>
          </a:p>
          <a:p>
            <a:r>
              <a:rPr lang="cs-CZ" dirty="0" smtClean="0"/>
              <a:t>klencová soustava</a:t>
            </a:r>
          </a:p>
          <a:p>
            <a:r>
              <a:rPr lang="cs-CZ" dirty="0"/>
              <a:t>v</a:t>
            </a:r>
            <a:r>
              <a:rPr lang="cs-CZ" dirty="0" smtClean="0"/>
              <a:t>ýroba rtuti</a:t>
            </a:r>
          </a:p>
        </p:txBody>
      </p:sp>
      <p:pic>
        <p:nvPicPr>
          <p:cNvPr id="4" name="Obrázek 3" descr="http://web.natur.cuni.cz/ugmnz/mineral/mineral/fotv/cinabarit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56992"/>
            <a:ext cx="3682097" cy="27961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100392" y="3140968"/>
            <a:ext cx="225713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8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/>
              <a:t>    Zdroj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cs-CZ" sz="1600" dirty="0"/>
              <a:t>http://cs.wikipedia.org/wiki/Sulfid </a:t>
            </a:r>
          </a:p>
          <a:p>
            <a:r>
              <a:rPr lang="cs-CZ" sz="1600" dirty="0"/>
              <a:t>http://www.gymkh.cz/student/Chemie/Slav%C3%AD%C4%8Dek/Hra/nazvoslovi/sulfidy.htm</a:t>
            </a:r>
          </a:p>
          <a:p>
            <a:r>
              <a:rPr lang="cs-CZ" sz="1600" dirty="0"/>
              <a:t>http://home.tiscali.cz/chemie/sulfidy.htm</a:t>
            </a:r>
          </a:p>
          <a:p>
            <a:r>
              <a:rPr lang="cs-CZ" sz="1600" dirty="0"/>
              <a:t>http://www.mineraly.net/sulfidy.php</a:t>
            </a:r>
          </a:p>
          <a:p>
            <a:r>
              <a:rPr lang="cs-CZ" sz="1600" dirty="0"/>
              <a:t>http://www.zschemie.euweb.cz/sira/sira7.html</a:t>
            </a:r>
          </a:p>
          <a:p>
            <a:r>
              <a:rPr lang="cs-CZ" sz="1600" dirty="0"/>
              <a:t>http://chemie-trest.ic.cz/soubory/8/nazvoslovi_sulfidu/nazvoslovi_sulfidu.htm</a:t>
            </a:r>
          </a:p>
          <a:p>
            <a:r>
              <a:rPr lang="cs-CZ" sz="1600" dirty="0"/>
              <a:t>http://cs.wikipedia.org/wiki/Galenit</a:t>
            </a:r>
          </a:p>
          <a:p>
            <a:r>
              <a:rPr lang="cs-CZ" sz="1600" dirty="0"/>
              <a:t>http://cs.wikipedia.org/wiki/Sfalerit</a:t>
            </a:r>
          </a:p>
          <a:p>
            <a:r>
              <a:rPr lang="cs-CZ" sz="1600" dirty="0"/>
              <a:t>http://cs.wikipedia.org/wiki/Pyrit</a:t>
            </a:r>
          </a:p>
          <a:p>
            <a:r>
              <a:rPr lang="cs-CZ" sz="1600" dirty="0"/>
              <a:t>http://cs.wikipedia.org/wiki/Cinabarit</a:t>
            </a:r>
          </a:p>
          <a:p>
            <a:r>
              <a:rPr lang="cs-CZ" sz="1600" dirty="0"/>
              <a:t>1 http://upload.wikimedia.org/wikipedia/commons/thumb/e/e7/Galenit_4.jpg/777px-Galenit_4.jpg</a:t>
            </a:r>
          </a:p>
          <a:p>
            <a:r>
              <a:rPr lang="cs-CZ" sz="1600" dirty="0"/>
              <a:t>2 http://upload.wikimedia.org/wikipedia/commons/6/68/Sfaleryt%2C_Rumunia.jpg</a:t>
            </a:r>
          </a:p>
          <a:p>
            <a:r>
              <a:rPr lang="cs-CZ" sz="1600" dirty="0"/>
              <a:t>3 http://upload.wikimedia.org/wikipedia/commons/thumb/0/04/Pyriteespagne.jpg/634px-Pyriteespagne.jpg</a:t>
            </a:r>
          </a:p>
          <a:p>
            <a:r>
              <a:rPr lang="cs-CZ" sz="1600" dirty="0"/>
              <a:t>4 http://</a:t>
            </a:r>
            <a:r>
              <a:rPr lang="cs-CZ" sz="1600" dirty="0" smtClean="0"/>
              <a:t>web.natur.cuni.cz/ugmnz/mineral/mineral/fotv/cinabarit_1.jpg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2398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980728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Vzdělávací oblast: Člověk a příroda</a:t>
            </a:r>
          </a:p>
          <a:p>
            <a:r>
              <a:rPr lang="cs-CZ" dirty="0" smtClean="0"/>
              <a:t>Vzdělávací obor:  Chemie</a:t>
            </a:r>
          </a:p>
          <a:p>
            <a:r>
              <a:rPr lang="cs-CZ" dirty="0" smtClean="0"/>
              <a:t>VM určen pro: 8. ročník</a:t>
            </a:r>
          </a:p>
          <a:p>
            <a:r>
              <a:rPr lang="cs-CZ" dirty="0" smtClean="0"/>
              <a:t>Tematický okruh: Sloučeniny</a:t>
            </a:r>
          </a:p>
          <a:p>
            <a:r>
              <a:rPr lang="cs-CZ" dirty="0" smtClean="0"/>
              <a:t>Téma: Sulfidy</a:t>
            </a:r>
          </a:p>
          <a:p>
            <a:r>
              <a:rPr lang="cs-CZ" dirty="0" smtClean="0"/>
              <a:t>Anotace: Sulfidy je charakteristická skupina sloučenin. Zde je možno se 	dozvědět něco o jeho názvosloví a zástupcích.</a:t>
            </a:r>
          </a:p>
          <a:p>
            <a:r>
              <a:rPr lang="cs-CZ" dirty="0" smtClean="0"/>
              <a:t>Klíčová slova: Sulfidy, kov, rudy.</a:t>
            </a:r>
          </a:p>
          <a:p>
            <a:r>
              <a:rPr lang="cs-CZ" dirty="0" smtClean="0"/>
              <a:t>Metodika: Možné použití jako seznámení se se skupinou sloučenin 	 	  sulfidů, jejich výskytem a využitím.  </a:t>
            </a:r>
            <a:r>
              <a:rPr lang="cs-CZ" dirty="0" smtClean="0"/>
              <a:t>Možné p</a:t>
            </a:r>
            <a:r>
              <a:rPr lang="cs-CZ" dirty="0" smtClean="0"/>
              <a:t>rocvičení.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92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03848" y="1484784"/>
            <a:ext cx="24144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6000" b="1" dirty="0"/>
              <a:t>Sulfidy</a:t>
            </a:r>
            <a:r>
              <a:rPr lang="cs-CZ" b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4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sloučeniny síry s kovy, atomy síry mají oxidační číslo </a:t>
            </a:r>
            <a:r>
              <a:rPr lang="cs-CZ" b="1" dirty="0" smtClean="0"/>
              <a:t>–II</a:t>
            </a:r>
            <a:endParaRPr lang="cs-CZ" dirty="0"/>
          </a:p>
          <a:p>
            <a:r>
              <a:rPr lang="cs-CZ" dirty="0" smtClean="0"/>
              <a:t>některé se </a:t>
            </a:r>
            <a:r>
              <a:rPr lang="cs-CZ" dirty="0"/>
              <a:t>vyskytují v přírodě jako nerosty, a patří k nejvýznamnějším rudám (např. PbS, ZnS), ze kterých se vyrábějí </a:t>
            </a:r>
            <a:r>
              <a:rPr lang="cs-CZ" dirty="0" smtClean="0"/>
              <a:t>kovy</a:t>
            </a:r>
          </a:p>
          <a:p>
            <a:r>
              <a:rPr lang="cs-CZ" dirty="0" smtClean="0"/>
              <a:t>mnohé mají kovový lesk a vzhled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1834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sulfidů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sulfidu se skládá z podstatného jména </a:t>
            </a:r>
            <a:r>
              <a:rPr lang="cs-CZ" b="1" dirty="0" smtClean="0"/>
              <a:t>sulfid</a:t>
            </a:r>
            <a:r>
              <a:rPr lang="cs-CZ" dirty="0" smtClean="0"/>
              <a:t> (z latinského názvu </a:t>
            </a:r>
            <a:r>
              <a:rPr lang="cs-CZ" i="1" dirty="0" smtClean="0"/>
              <a:t>sulphur</a:t>
            </a:r>
            <a:r>
              <a:rPr lang="cs-CZ" dirty="0" smtClean="0"/>
              <a:t> – síra) a z přídavného jména označujícího druhý prvek s koncovkou podle oxidačního čísla</a:t>
            </a:r>
          </a:p>
          <a:p>
            <a:r>
              <a:rPr lang="cs-CZ" dirty="0" smtClean="0"/>
              <a:t>podobné jako u oxidů: tzv. křížové pravidlo, nejmenší celočíselný poměr – „krátíme dvojkou“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58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sulfidů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Př.:	</a:t>
            </a:r>
            <a:r>
              <a:rPr lang="cs-CZ" sz="2800" b="1" dirty="0" smtClean="0"/>
              <a:t>sulfid </a:t>
            </a:r>
            <a:r>
              <a:rPr lang="cs-CZ" sz="2800" b="1" dirty="0"/>
              <a:t>zinečnatý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/>
              <a:t>napiš značky prvků tvořících sulfid zinečnatý </a:t>
            </a:r>
            <a:r>
              <a:rPr lang="cs-CZ" sz="2800" dirty="0" smtClean="0"/>
              <a:t>                          v </a:t>
            </a:r>
            <a:r>
              <a:rPr lang="cs-CZ" sz="2800" dirty="0"/>
              <a:t>obráceném pořadí</a:t>
            </a:r>
            <a:r>
              <a:rPr lang="cs-CZ" sz="2800" dirty="0" smtClean="0"/>
              <a:t>, </a:t>
            </a:r>
            <a:r>
              <a:rPr lang="cs-CZ" sz="2800" dirty="0"/>
              <a:t>tedy zinek a síru	</a:t>
            </a:r>
            <a:r>
              <a:rPr lang="cs-CZ" sz="2800" dirty="0" smtClean="0"/>
              <a:t>          ZnS</a:t>
            </a:r>
            <a:endParaRPr lang="cs-CZ" sz="2800" dirty="0"/>
          </a:p>
          <a:p>
            <a:pPr>
              <a:buFont typeface="Wingdings" pitchFamily="2" charset="2"/>
              <a:buChar char="ü"/>
            </a:pPr>
            <a:r>
              <a:rPr lang="cs-CZ" sz="2800" dirty="0"/>
              <a:t>vyznač oxidační čísla atomů: </a:t>
            </a:r>
          </a:p>
          <a:p>
            <a:pPr lvl="1"/>
            <a:r>
              <a:rPr lang="cs-CZ" dirty="0"/>
              <a:t>síra má v sulfidech vždy -II </a:t>
            </a:r>
          </a:p>
          <a:p>
            <a:pPr lvl="1"/>
            <a:r>
              <a:rPr lang="cs-CZ" dirty="0"/>
              <a:t>oxidační číslo zinku urči z </a:t>
            </a:r>
            <a:r>
              <a:rPr lang="cs-CZ" dirty="0" smtClean="0"/>
              <a:t>koncovky                                              (zineč-natý </a:t>
            </a:r>
            <a:r>
              <a:rPr lang="cs-CZ" dirty="0"/>
              <a:t>odpovídá ox. číslu II)	</a:t>
            </a:r>
            <a:r>
              <a:rPr lang="cs-CZ" dirty="0" smtClean="0"/>
              <a:t>	          Zn</a:t>
            </a:r>
            <a:r>
              <a:rPr lang="cs-CZ" baseline="30000" dirty="0" smtClean="0"/>
              <a:t>II</a:t>
            </a:r>
            <a:r>
              <a:rPr lang="cs-CZ" dirty="0" smtClean="0"/>
              <a:t>S</a:t>
            </a:r>
            <a:r>
              <a:rPr lang="cs-CZ" baseline="30000" dirty="0" smtClean="0"/>
              <a:t>-II</a:t>
            </a:r>
            <a:endParaRPr lang="cs-CZ" dirty="0"/>
          </a:p>
          <a:p>
            <a:pPr>
              <a:buFont typeface="Wingdings" pitchFamily="2" charset="2"/>
              <a:buChar char="ü"/>
            </a:pPr>
            <a:r>
              <a:rPr lang="cs-CZ" sz="2800" dirty="0"/>
              <a:t>křížovým pravidlem vytvořit poměr </a:t>
            </a:r>
            <a:r>
              <a:rPr lang="cs-CZ" sz="2800" dirty="0" smtClean="0"/>
              <a:t>prvků           Zn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S</a:t>
            </a:r>
            <a:r>
              <a:rPr lang="cs-CZ" sz="2800" baseline="-25000" dirty="0" smtClean="0"/>
              <a:t>2</a:t>
            </a:r>
            <a:endParaRPr lang="cs-CZ" sz="2800" dirty="0"/>
          </a:p>
          <a:p>
            <a:pPr>
              <a:buFont typeface="Wingdings" pitchFamily="2" charset="2"/>
              <a:buChar char="ü"/>
            </a:pPr>
            <a:r>
              <a:rPr lang="cs-CZ" sz="2800" dirty="0"/>
              <a:t> </a:t>
            </a:r>
            <a:r>
              <a:rPr lang="cs-CZ" sz="2800" dirty="0" smtClean="0"/>
              <a:t>uprav </a:t>
            </a:r>
            <a:r>
              <a:rPr lang="cs-CZ" sz="2800" dirty="0"/>
              <a:t>na nejmenší celočíselný poměr krátit </a:t>
            </a:r>
            <a:r>
              <a:rPr lang="cs-CZ" sz="2800" dirty="0" smtClean="0"/>
              <a:t>     </a:t>
            </a:r>
            <a:r>
              <a:rPr lang="cs-CZ" sz="2800" b="1" dirty="0" smtClean="0"/>
              <a:t> ZnS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12262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sulfidů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Vyzkoušej </a:t>
            </a:r>
            <a:r>
              <a:rPr lang="cs-CZ" sz="3000" dirty="0" smtClean="0"/>
              <a:t>(vytvoř k názvu vzorec, ke vzorci název):</a:t>
            </a:r>
          </a:p>
          <a:p>
            <a:endParaRPr lang="cs-CZ" dirty="0" smtClean="0"/>
          </a:p>
          <a:p>
            <a:r>
              <a:rPr lang="cs-CZ" dirty="0" smtClean="0"/>
              <a:t>sulfid </a:t>
            </a:r>
            <a:r>
              <a:rPr lang="cs-CZ" dirty="0"/>
              <a:t>zlatitý		</a:t>
            </a:r>
            <a:r>
              <a:rPr lang="cs-CZ" dirty="0" smtClean="0"/>
              <a:t>Au</a:t>
            </a:r>
            <a:r>
              <a:rPr lang="cs-CZ" baseline="-25000" dirty="0" smtClean="0"/>
              <a:t>2</a:t>
            </a:r>
            <a:r>
              <a:rPr lang="cs-CZ" dirty="0" smtClean="0"/>
              <a:t>S</a:t>
            </a:r>
            <a:r>
              <a:rPr lang="cs-CZ" baseline="-25000" dirty="0" smtClean="0"/>
              <a:t>3	</a:t>
            </a:r>
            <a:r>
              <a:rPr lang="cs-CZ" dirty="0" smtClean="0"/>
              <a:t>		         Ř</a:t>
            </a:r>
            <a:r>
              <a:rPr lang="cs-CZ" baseline="-25000" dirty="0" smtClean="0"/>
              <a:t>	</a:t>
            </a:r>
            <a:endParaRPr lang="cs-CZ" dirty="0"/>
          </a:p>
          <a:p>
            <a:r>
              <a:rPr lang="cs-CZ" dirty="0"/>
              <a:t>sulfid rtuťnatý		</a:t>
            </a:r>
            <a:r>
              <a:rPr lang="cs-CZ" dirty="0" smtClean="0"/>
              <a:t>HgS			         e</a:t>
            </a:r>
            <a:endParaRPr lang="cs-CZ" dirty="0"/>
          </a:p>
          <a:p>
            <a:r>
              <a:rPr lang="cs-CZ" dirty="0"/>
              <a:t>sulfid sodný		</a:t>
            </a:r>
            <a:r>
              <a:rPr lang="cs-CZ" dirty="0" smtClean="0"/>
              <a:t>Na</a:t>
            </a:r>
            <a:r>
              <a:rPr lang="cs-CZ" baseline="-25000" dirty="0" smtClean="0"/>
              <a:t>2</a:t>
            </a:r>
            <a:r>
              <a:rPr lang="cs-CZ" dirty="0" smtClean="0"/>
              <a:t>S			         š	</a:t>
            </a:r>
            <a:endParaRPr lang="cs-CZ" dirty="0"/>
          </a:p>
          <a:p>
            <a:r>
              <a:rPr lang="cs-CZ" dirty="0"/>
              <a:t>sulfid platičitý		</a:t>
            </a:r>
            <a:r>
              <a:rPr lang="cs-CZ" dirty="0" smtClean="0"/>
              <a:t>PtS</a:t>
            </a:r>
            <a:r>
              <a:rPr lang="cs-CZ" baseline="-25000" dirty="0" smtClean="0"/>
              <a:t>2   </a:t>
            </a:r>
            <a:r>
              <a:rPr lang="cs-CZ" dirty="0" smtClean="0"/>
              <a:t>			         e	</a:t>
            </a:r>
            <a:endParaRPr lang="cs-CZ" dirty="0"/>
          </a:p>
          <a:p>
            <a:r>
              <a:rPr lang="cs-CZ" dirty="0"/>
              <a:t>Cr</a:t>
            </a:r>
            <a:r>
              <a:rPr lang="cs-CZ" baseline="-25000" dirty="0"/>
              <a:t>2</a:t>
            </a:r>
            <a:r>
              <a:rPr lang="cs-CZ" dirty="0"/>
              <a:t>S</a:t>
            </a:r>
            <a:r>
              <a:rPr lang="cs-CZ" baseline="-25000" dirty="0"/>
              <a:t>3</a:t>
            </a:r>
            <a:r>
              <a:rPr lang="cs-CZ" dirty="0"/>
              <a:t>			sulfid </a:t>
            </a:r>
            <a:r>
              <a:rPr lang="cs-CZ" dirty="0" smtClean="0"/>
              <a:t>chromitý	         n	</a:t>
            </a:r>
            <a:endParaRPr lang="cs-CZ" dirty="0"/>
          </a:p>
          <a:p>
            <a:r>
              <a:rPr lang="cs-CZ" dirty="0"/>
              <a:t>Ag</a:t>
            </a:r>
            <a:r>
              <a:rPr lang="cs-CZ" baseline="-25000" dirty="0"/>
              <a:t>2</a:t>
            </a:r>
            <a:r>
              <a:rPr lang="cs-CZ" dirty="0"/>
              <a:t>S			sulfid </a:t>
            </a:r>
            <a:r>
              <a:rPr lang="cs-CZ" dirty="0" smtClean="0"/>
              <a:t>stříbrný                    í</a:t>
            </a:r>
            <a:endParaRPr lang="cs-CZ" dirty="0"/>
          </a:p>
          <a:p>
            <a:r>
              <a:rPr lang="cs-CZ" dirty="0"/>
              <a:t>SnS</a:t>
            </a:r>
            <a:r>
              <a:rPr lang="cs-CZ" baseline="-25000" dirty="0"/>
              <a:t>2</a:t>
            </a:r>
            <a:r>
              <a:rPr lang="cs-CZ" dirty="0"/>
              <a:t>			sulfid cíničitý</a:t>
            </a:r>
          </a:p>
          <a:p>
            <a:r>
              <a:rPr lang="cs-CZ" dirty="0"/>
              <a:t>CuS			</a:t>
            </a:r>
            <a:r>
              <a:rPr lang="cs-CZ" dirty="0" smtClean="0"/>
              <a:t>	sulfid měďnatý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524328" y="2348880"/>
            <a:ext cx="432048" cy="273630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851920" y="2314065"/>
            <a:ext cx="2736304" cy="3672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7308304" y="5373216"/>
            <a:ext cx="864096" cy="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37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SULFID OLOVNATÝ = PbS</a:t>
            </a:r>
          </a:p>
          <a:p>
            <a:r>
              <a:rPr lang="cs-CZ" dirty="0"/>
              <a:t>m</a:t>
            </a:r>
            <a:r>
              <a:rPr lang="cs-CZ" dirty="0" smtClean="0"/>
              <a:t>inerál galenit</a:t>
            </a:r>
          </a:p>
          <a:p>
            <a:r>
              <a:rPr lang="cs-CZ" dirty="0" smtClean="0"/>
              <a:t>ocelově šedá</a:t>
            </a:r>
            <a:r>
              <a:rPr lang="cs-CZ" dirty="0" smtClean="0"/>
              <a:t> barva</a:t>
            </a:r>
          </a:p>
          <a:p>
            <a:r>
              <a:rPr lang="cs-CZ" dirty="0"/>
              <a:t>v</a:t>
            </a:r>
            <a:r>
              <a:rPr lang="cs-CZ" dirty="0" smtClean="0"/>
              <a:t>elká hustota</a:t>
            </a:r>
          </a:p>
          <a:p>
            <a:r>
              <a:rPr lang="cs-CZ" dirty="0"/>
              <a:t>k</a:t>
            </a:r>
            <a:r>
              <a:rPr lang="cs-CZ" dirty="0" smtClean="0"/>
              <a:t>rychlová soustava</a:t>
            </a:r>
          </a:p>
          <a:p>
            <a:r>
              <a:rPr lang="cs-CZ" dirty="0"/>
              <a:t>p</a:t>
            </a:r>
            <a:r>
              <a:rPr lang="cs-CZ" dirty="0" smtClean="0"/>
              <a:t>ro výrobu olova</a:t>
            </a:r>
            <a:endParaRPr lang="cs-CZ" dirty="0"/>
          </a:p>
        </p:txBody>
      </p:sp>
      <p:pic>
        <p:nvPicPr>
          <p:cNvPr id="4" name="Obrázek 3" descr="http://upload.wikimedia.org/wikipedia/commons/thumb/e/e7/Galenit_4.jpg/777px-Galenit_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20888"/>
            <a:ext cx="3981053" cy="36194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265021" y="2420888"/>
            <a:ext cx="195411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07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 - zástupci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SULFID ZINEČNATÝ = ZnS</a:t>
            </a:r>
          </a:p>
          <a:p>
            <a:r>
              <a:rPr lang="cs-CZ" dirty="0"/>
              <a:t>m</a:t>
            </a:r>
            <a:r>
              <a:rPr lang="cs-CZ" dirty="0" smtClean="0"/>
              <a:t>inerál sfalerit</a:t>
            </a:r>
          </a:p>
          <a:p>
            <a:r>
              <a:rPr lang="cs-CZ" dirty="0" smtClean="0"/>
              <a:t>barva světlehnědá až                                     tmavohnědá, zelená </a:t>
            </a:r>
          </a:p>
          <a:p>
            <a:r>
              <a:rPr lang="cs-CZ" dirty="0"/>
              <a:t>k</a:t>
            </a:r>
            <a:r>
              <a:rPr lang="cs-CZ" dirty="0" smtClean="0"/>
              <a:t>rychlová soustava</a:t>
            </a:r>
          </a:p>
          <a:p>
            <a:r>
              <a:rPr lang="cs-CZ" dirty="0" smtClean="0"/>
              <a:t>pro výrobu zinku</a:t>
            </a:r>
            <a:endParaRPr lang="cs-CZ" dirty="0"/>
          </a:p>
        </p:txBody>
      </p:sp>
      <p:pic>
        <p:nvPicPr>
          <p:cNvPr id="4" name="Obrázek 3" descr="http://upload.wikimedia.org/wikipedia/commons/6/68/Sfaleryt%2C_Rumuni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2936"/>
            <a:ext cx="3759567" cy="32139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8259559" y="2852936"/>
            <a:ext cx="200873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03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227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Prezentace aplikace PowerPoint</vt:lpstr>
      <vt:lpstr>Prezentace aplikace PowerPoint</vt:lpstr>
      <vt:lpstr>Sulfidy</vt:lpstr>
      <vt:lpstr>Názvosloví sulfidů</vt:lpstr>
      <vt:lpstr>Názvosloví sulfidů</vt:lpstr>
      <vt:lpstr>Názvosloví sulfidů</vt:lpstr>
      <vt:lpstr>Sulfidy - zástupci</vt:lpstr>
      <vt:lpstr>Sulfidy - zástupci</vt:lpstr>
      <vt:lpstr>Sulfidy - zástupci</vt:lpstr>
      <vt:lpstr>Sulfidy - zástupci</vt:lpstr>
      <vt:lpstr>    Zdroj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8</cp:revision>
  <dcterms:created xsi:type="dcterms:W3CDTF">2013-07-05T06:54:52Z</dcterms:created>
  <dcterms:modified xsi:type="dcterms:W3CDTF">2013-07-05T08:50:21Z</dcterms:modified>
</cp:coreProperties>
</file>