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50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9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9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2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28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29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06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29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69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51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55BB-2AC2-4D0E-B6C6-1D420987030F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66999-0175-4936-9A46-794359000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4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ammer_and_sickle.svg" TargetMode="External"/><Relationship Id="rId2" Type="http://schemas.openxmlformats.org/officeDocument/2006/relationships/hyperlink" Target="http://cs.wikipedia.org/wiki/Soubor:Korean_War_Montage_2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Flag_of_Comecon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Nástup komunistického totalitarismu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VY_32_INOVACE_10_17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Komunistický blok, RVHP, krize </a:t>
            </a:r>
            <a:r>
              <a:rPr lang="cs-CZ" sz="1800" b="1" smtClean="0"/>
              <a:t>studené války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Nástup komunistického totalitarismu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cs-CZ" dirty="0" smtClean="0"/>
              <a:t>počátek studené války – konec určité míry nezávislosti východoevropských zemí na cestě k socialismu</a:t>
            </a:r>
          </a:p>
          <a:p>
            <a:r>
              <a:rPr lang="cs-CZ" dirty="0"/>
              <a:t> </a:t>
            </a:r>
            <a:r>
              <a:rPr lang="cs-CZ" dirty="0" smtClean="0"/>
              <a:t>Stalin vyžaduje naprostou poslušnost – hospodářskou i politickou</a:t>
            </a:r>
          </a:p>
          <a:p>
            <a:r>
              <a:rPr lang="cs-CZ" dirty="0"/>
              <a:t> </a:t>
            </a:r>
            <a:r>
              <a:rPr lang="cs-CZ" dirty="0" smtClean="0"/>
              <a:t>jakákoliv odchylka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tvrdé represe</a:t>
            </a:r>
          </a:p>
          <a:p>
            <a:r>
              <a:rPr lang="cs-CZ" dirty="0"/>
              <a:t> </a:t>
            </a:r>
            <a:r>
              <a:rPr lang="cs-CZ" dirty="0" smtClean="0"/>
              <a:t>jaro 1948 – jugoslávští komunisté – v čele s Josipem </a:t>
            </a:r>
            <a:r>
              <a:rPr lang="cs-CZ" dirty="0" err="1" smtClean="0"/>
              <a:t>Brozem</a:t>
            </a:r>
            <a:r>
              <a:rPr lang="cs-CZ" dirty="0" smtClean="0"/>
              <a:t> Titem – odmítají poslušnost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501008"/>
            <a:ext cx="1476000" cy="14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 trvají na samostatné politice</a:t>
            </a:r>
          </a:p>
          <a:p>
            <a:r>
              <a:rPr lang="cs-CZ" dirty="0"/>
              <a:t> </a:t>
            </a:r>
            <a:r>
              <a:rPr lang="cs-CZ" dirty="0" smtClean="0"/>
              <a:t>Jugoslávie obviněna z antisovětismu a vystavena hospodářské blokádě, vojenskému a politickému nátlaku a izolována od zemí sovětského bloku</a:t>
            </a:r>
          </a:p>
          <a:p>
            <a:r>
              <a:rPr lang="cs-CZ" dirty="0"/>
              <a:t> </a:t>
            </a:r>
            <a:r>
              <a:rPr lang="cs-CZ" dirty="0" smtClean="0"/>
              <a:t>nutnost dalšího utužení komunistické moci v ostatních komunistických zemích</a:t>
            </a:r>
          </a:p>
          <a:p>
            <a:r>
              <a:rPr lang="cs-CZ" dirty="0"/>
              <a:t> </a:t>
            </a:r>
            <a:r>
              <a:rPr lang="cs-CZ" dirty="0" smtClean="0"/>
              <a:t>tvrdá perzekuce – politická opozice, církve, občané projevující vlastní názory, sedláky….</a:t>
            </a:r>
          </a:p>
          <a:p>
            <a:r>
              <a:rPr lang="cs-CZ" dirty="0"/>
              <a:t> </a:t>
            </a:r>
            <a:r>
              <a:rPr lang="cs-CZ" dirty="0" smtClean="0"/>
              <a:t>oběti represí – i komunisté – snaha zastrašit všechny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vykonstruované procesy – ve kterých se obvinění přiznávali k nejnesmyslnějším zločinům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první zklamání obyvatelů kom. zemí – ekonomické neúspěchy</a:t>
            </a:r>
          </a:p>
          <a:p>
            <a:r>
              <a:rPr lang="cs-CZ" dirty="0"/>
              <a:t> </a:t>
            </a:r>
            <a:r>
              <a:rPr lang="cs-CZ" dirty="0" smtClean="0"/>
              <a:t>nefungující systém centralistického řízení ekonomiky podle sovětského vzoru</a:t>
            </a:r>
          </a:p>
          <a:p>
            <a:r>
              <a:rPr lang="cs-CZ" dirty="0"/>
              <a:t> </a:t>
            </a:r>
            <a:r>
              <a:rPr lang="cs-CZ" dirty="0" smtClean="0"/>
              <a:t>nedostatečná spolupráce zemí sovětského bloku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32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RVHP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sz="2600" dirty="0" smtClean="0"/>
              <a:t>Rada vzájemné hospodářské pomoci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založena 1949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Československo, Albánie, Bulharsko, Maďarsko, Polsko, Rumunsko, SSSR, později NDR, Mongolsko, Kuba, Vietnam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cílem bylo dosáhnout úplnou nezávislost tohoto uskupení na kapitalistickém světě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ustávání obchodních kontaktů s USA (kvůli studené válce)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836712"/>
            <a:ext cx="2646000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1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počátek 50. let – kolektivizace zemědělství – dle sovětského vzoru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pokles zemědělské výroby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pokles životní úrovně rolníků a ostatních obyvatel</a:t>
            </a:r>
          </a:p>
          <a:p>
            <a:endParaRPr lang="cs-CZ" dirty="0" smtClean="0"/>
          </a:p>
          <a:p>
            <a:r>
              <a:rPr lang="cs-CZ" dirty="0" smtClean="0"/>
              <a:t> Stalin – další šíření komunismu je možné (pro dílčí neúspěchy) jen válkou proti USA</a:t>
            </a:r>
          </a:p>
          <a:p>
            <a:r>
              <a:rPr lang="cs-CZ" dirty="0" smtClean="0"/>
              <a:t> přípravy na válku – zbrojní výroba, čistky…</a:t>
            </a:r>
          </a:p>
          <a:p>
            <a:r>
              <a:rPr lang="cs-CZ" dirty="0"/>
              <a:t> </a:t>
            </a:r>
            <a:r>
              <a:rPr lang="cs-CZ" dirty="0" smtClean="0"/>
              <a:t>zvyšující se politické napětí ve světě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1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Válka v Koreji 1950-1953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 smtClean="0"/>
              <a:t>vypukla z iniciativy </a:t>
            </a:r>
          </a:p>
          <a:p>
            <a:pPr marL="0" indent="0">
              <a:buNone/>
            </a:pPr>
            <a:r>
              <a:rPr lang="cs-CZ" sz="2800" dirty="0" smtClean="0"/>
              <a:t>severokorejského </a:t>
            </a:r>
          </a:p>
          <a:p>
            <a:pPr marL="0" indent="0">
              <a:buNone/>
            </a:pPr>
            <a:r>
              <a:rPr lang="cs-CZ" sz="2800" dirty="0" smtClean="0"/>
              <a:t>komunistického vůdce </a:t>
            </a:r>
          </a:p>
          <a:p>
            <a:pPr marL="0" indent="0">
              <a:buNone/>
            </a:pPr>
            <a:r>
              <a:rPr lang="cs-CZ" sz="2800" dirty="0" smtClean="0"/>
              <a:t>Kim Ir-sena s podporou </a:t>
            </a:r>
          </a:p>
          <a:p>
            <a:pPr marL="0" indent="0">
              <a:buNone/>
            </a:pPr>
            <a:r>
              <a:rPr lang="cs-CZ" sz="2800" dirty="0" smtClean="0"/>
              <a:t>Stalina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sz="2800" dirty="0" smtClean="0"/>
              <a:t>Rada bezpečnosti OSN</a:t>
            </a:r>
          </a:p>
          <a:p>
            <a:pPr marL="0" indent="0">
              <a:buNone/>
            </a:pPr>
            <a:r>
              <a:rPr lang="cs-CZ" sz="2800" dirty="0" smtClean="0"/>
              <a:t> přijala americký návrh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na vojenský zásah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sz="2800" dirty="0" smtClean="0"/>
              <a:t>zásah vojsk OSN </a:t>
            </a:r>
          </a:p>
          <a:p>
            <a:pPr marL="0" indent="0">
              <a:buNone/>
            </a:pPr>
            <a:r>
              <a:rPr lang="cs-CZ" sz="2800" dirty="0" smtClean="0"/>
              <a:t>( americké jednotky)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20688"/>
            <a:ext cx="383857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5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„závody“ ve zbrojení SSSR x USA</a:t>
            </a:r>
          </a:p>
          <a:p>
            <a:r>
              <a:rPr lang="cs-CZ" dirty="0"/>
              <a:t> </a:t>
            </a:r>
            <a:r>
              <a:rPr lang="cs-CZ" dirty="0" smtClean="0"/>
              <a:t>SSSR – deportace obyvatel do táborů nucených prací – gulagů</a:t>
            </a:r>
          </a:p>
          <a:p>
            <a:r>
              <a:rPr lang="cs-CZ" dirty="0"/>
              <a:t> </a:t>
            </a:r>
            <a:r>
              <a:rPr lang="cs-CZ" dirty="0" smtClean="0"/>
              <a:t>utužení komunistické diktatury</a:t>
            </a:r>
          </a:p>
          <a:p>
            <a:r>
              <a:rPr lang="cs-CZ" dirty="0"/>
              <a:t> </a:t>
            </a:r>
            <a:r>
              <a:rPr lang="cs-CZ" dirty="0" smtClean="0"/>
              <a:t>ideologické tažení proti západní kultuře – falšování dějin, vědecké poznatky, kultura a vzdělání – podřízeno ideologickým a mocenským účelům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5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400" dirty="0"/>
              <a:t>Kocián Jiří, Lidé v dějinách, období 1945-1989, dějepis pro 2. stupeň základní školy a pro odpovídající ročníky víceletých gymnázií, 1. vydání, Praha: Nakladatelství Fortuna, 1997, ISBN </a:t>
            </a:r>
            <a:r>
              <a:rPr lang="cs-CZ" sz="2400" dirty="0" smtClean="0"/>
              <a:t>80-7168-503-8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r>
              <a:rPr lang="cs-CZ" sz="1300" dirty="0" smtClean="0">
                <a:hlinkClick r:id="rId3"/>
              </a:rPr>
              <a:t>http://cs.wikipedia.org/wiki/Soubor:Hammer_and_sickle.svg</a:t>
            </a:r>
            <a:r>
              <a:rPr lang="cs-CZ" sz="1300" dirty="0"/>
              <a:t> </a:t>
            </a:r>
            <a:r>
              <a:rPr lang="cs-CZ" sz="1300" dirty="0" smtClean="0"/>
              <a:t>(obr 1)</a:t>
            </a:r>
            <a:endParaRPr lang="cs-CZ" sz="1300" dirty="0" smtClean="0"/>
          </a:p>
          <a:p>
            <a:r>
              <a:rPr lang="cs-CZ" sz="1300" dirty="0" smtClean="0">
                <a:hlinkClick r:id="rId4"/>
              </a:rPr>
              <a:t>http://cs.wikipedia.org/wiki/Soubor:Flag_of_Comecon.svg</a:t>
            </a:r>
            <a:r>
              <a:rPr lang="cs-CZ" sz="1300" dirty="0" smtClean="0"/>
              <a:t> (obr.2)</a:t>
            </a:r>
          </a:p>
          <a:p>
            <a:r>
              <a:rPr lang="cs-CZ" sz="1200" dirty="0">
                <a:hlinkClick r:id="rId2"/>
              </a:rPr>
              <a:t>http://</a:t>
            </a:r>
            <a:r>
              <a:rPr lang="cs-CZ" sz="1200">
                <a:hlinkClick r:id="rId2"/>
              </a:rPr>
              <a:t>cs.wikipedia.org/wiki/Soubor:Korean_War_Montage_2.png</a:t>
            </a:r>
            <a:r>
              <a:rPr lang="cs-CZ" sz="1200"/>
              <a:t> </a:t>
            </a:r>
            <a:r>
              <a:rPr lang="cs-CZ" sz="1200" smtClean="0"/>
              <a:t> (obr.3)</a:t>
            </a:r>
            <a:endParaRPr lang="cs-CZ" sz="1200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9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409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Dějepis II. stupeň Název a číslo učebního materiálu Nástup komunistického totalitarismu VY_32_INOVACE_10_17 Tomáš Zezula  Anotace: Komunistický blok, RVHP, krize studené války Metodika: prezentace slouží k předvedení na interaktivní tabuli</vt:lpstr>
      <vt:lpstr>Nástup komunistického totalitarismu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13</cp:revision>
  <dcterms:created xsi:type="dcterms:W3CDTF">2013-04-14T18:40:23Z</dcterms:created>
  <dcterms:modified xsi:type="dcterms:W3CDTF">2013-06-11T12:42:21Z</dcterms:modified>
</cp:coreProperties>
</file>