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4660"/>
  </p:normalViewPr>
  <p:slideViewPr>
    <p:cSldViewPr>
      <p:cViewPr varScale="1">
        <p:scale>
          <a:sx n="68" d="100"/>
          <a:sy n="68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89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67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24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19C16-5892-4B57-8659-BBEDDEF731DD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D9D9A-6E19-449C-BF43-48F236F9AB8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75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D80E-AB0C-4B4B-B643-13C6342C23D8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B4F7-A9F9-4F40-BB3E-6285761EEB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154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05697-1D08-4248-B965-1862B96D53AB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13D5-2903-480A-AF25-00AB2037CE7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989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A942C-6783-41C3-A61B-56225ADCDB79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DD02D-3793-48FF-891C-EE274CAE4B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162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13540-86F4-4CBE-8A30-3E236BD6C798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91C97-B483-42A5-A6AB-A9663183F4F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709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69750-3BF1-4DA5-8C5C-ADF69AE6F7F0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BCE4-5A36-4FCE-8338-EDF365EE83D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577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E3273-AFF4-4379-AE35-280658610258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7AE3C-8D97-4205-82A2-23520518BB4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1925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50208-FB66-4042-96B6-03DE2BD2A4F8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36261-B237-4CAD-9B12-2E68D5C82E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75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904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DC6D-9868-4A75-8153-A2A4881A3B9E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19E7A-8C0E-4CEC-893C-DA685CB55DF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592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B4EF-DB6E-46D9-AAB4-E5125A1E5BC9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36BF4-3965-4D91-A654-18AC75D39A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0557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A0E98-ADBD-445B-9CEC-F06561E5252F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3EB0B-8AC9-4103-AE69-BD9793FB95A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45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099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0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10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80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64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75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89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2C9E6-FBAF-41D5-837F-70DCF4E1D6CE}" type="datetimeFigureOut">
              <a:rPr lang="cs-CZ" smtClean="0"/>
              <a:t>11.2.2013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BE865-5EB8-45F3-A408-F1872AC6B6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92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ACB728-2133-440B-B9B3-111054EB4233}" type="datetime1">
              <a:rPr lang="cs-CZ"/>
              <a:pPr>
                <a:defRPr/>
              </a:pPr>
              <a:t>11.2.2013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A22048-349E-47C3-9BF2-483EDBACF94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82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Výchova k občanství II. stupeň</a:t>
            </a:r>
            <a:br>
              <a:rPr lang="cs-CZ" sz="28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Právo v Evropě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VY_32_INOVACE_06_03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1800" b="1" dirty="0" smtClean="0"/>
              <a:t>Hlavní evropské orgány – zákonodárné, výkonné, soudní, kontrolní, poradní, finanční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6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Zdroje:</a:t>
            </a:r>
          </a:p>
          <a:p>
            <a:r>
              <a:rPr lang="cs-CZ" sz="2000" dirty="0"/>
              <a:t>Janošková D., Ondráčková M. Občanská výchova 9, učebnice pro základní školy a víceletá gymnázia, 1. vydání, Plzeň, Nakladatelství Fraus, 2006, ISBN 80-7238-528-3</a:t>
            </a:r>
          </a:p>
          <a:p>
            <a:endParaRPr lang="cs-CZ" sz="2000" dirty="0"/>
          </a:p>
          <a:p>
            <a:r>
              <a:rPr lang="cs-CZ" sz="2000" dirty="0"/>
              <a:t>Janošková D. Ondráčková M. Občanská výchova 9, příručka učitele pro základní školy a víceletá gymnázia, 1. </a:t>
            </a:r>
            <a:r>
              <a:rPr lang="cs-CZ" sz="2000"/>
              <a:t>vydání, Plzeň, Nakladatelství Fraus, 2007, ISBN 978-80-7238-529-4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3759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67594"/>
          </a:xfrm>
          <a:solidFill>
            <a:srgbClr val="92D050"/>
          </a:solidFill>
          <a:ln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dirty="0" smtClean="0"/>
              <a:t>Právo v Evropě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Vstupem naší země do EU jsme se zavázali řídit se i právním systémem EU.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Členské země jsou povinny se schválenými právními předpisy EU řídit a respektovat je.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357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/>
              <a:t>Strategie 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sz="4400" u="sng" dirty="0" smtClean="0"/>
              <a:t>EVROPSKÁ</a:t>
            </a:r>
            <a:r>
              <a:rPr lang="cs-CZ" u="sng" dirty="0" smtClean="0"/>
              <a:t>  </a:t>
            </a:r>
            <a:r>
              <a:rPr lang="cs-CZ" sz="4400" u="sng" dirty="0" smtClean="0"/>
              <a:t>RADA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2800" dirty="0" smtClean="0"/>
              <a:t>Hlavní politický orgán EU</a:t>
            </a:r>
          </a:p>
          <a:p>
            <a:r>
              <a:rPr lang="cs-CZ" sz="2800" dirty="0" smtClean="0"/>
              <a:t>Tvoří ji hlavní představitelé států nebo vlád členských zemí</a:t>
            </a:r>
          </a:p>
          <a:p>
            <a:r>
              <a:rPr lang="cs-CZ" sz="2800" dirty="0" smtClean="0"/>
              <a:t>Schází se minimálně 2x do roka </a:t>
            </a:r>
          </a:p>
          <a:p>
            <a:r>
              <a:rPr lang="cs-CZ" sz="2800" dirty="0" smtClean="0"/>
              <a:t>Zasedání se účastní i předseda Evropské komise</a:t>
            </a:r>
          </a:p>
          <a:p>
            <a:r>
              <a:rPr lang="cs-CZ" sz="2800" dirty="0" smtClean="0"/>
              <a:t>Dává podněty pro další rozvoj EU</a:t>
            </a:r>
          </a:p>
        </p:txBody>
      </p:sp>
    </p:spTree>
    <p:extLst>
      <p:ext uri="{BB962C8B-B14F-4D97-AF65-F5344CB8AC3E}">
        <p14:creationId xmlns:p14="http://schemas.microsoft.com/office/powerpoint/2010/main" val="424648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/>
              <a:t>Legislativa a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u="sng" dirty="0" smtClean="0"/>
              <a:t> EVROPSKÝ PARLAMENT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800" dirty="0" smtClean="0"/>
              <a:t>Přímo volený demokratický orgán</a:t>
            </a:r>
          </a:p>
          <a:p>
            <a:r>
              <a:rPr lang="cs-CZ" sz="2800" dirty="0" smtClean="0"/>
              <a:t>Schází se jeden týden v měsíci na zasedání ve Štrasburku</a:t>
            </a:r>
          </a:p>
          <a:p>
            <a:r>
              <a:rPr lang="cs-CZ" sz="2800" dirty="0" smtClean="0"/>
              <a:t>Podílí se na tvorbě právních norem</a:t>
            </a:r>
          </a:p>
          <a:p>
            <a:r>
              <a:rPr lang="cs-CZ" sz="2800" dirty="0" smtClean="0"/>
              <a:t>Zastupuje zájmy občanů EU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1449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cs-CZ" dirty="0" smtClean="0"/>
              <a:t>2. </a:t>
            </a:r>
            <a:r>
              <a:rPr lang="cs-CZ" u="sng" dirty="0" smtClean="0"/>
              <a:t>RADA EU – Rada ministrů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Hlavní zákonodárný a výkonný orgán</a:t>
            </a:r>
          </a:p>
          <a:p>
            <a:r>
              <a:rPr lang="cs-CZ" sz="2800" dirty="0" smtClean="0"/>
              <a:t>Každý členský stát – 1 zástupce – zpravidla ministr</a:t>
            </a:r>
          </a:p>
          <a:p>
            <a:r>
              <a:rPr lang="cs-CZ" sz="2800" dirty="0" smtClean="0"/>
              <a:t>Předsednictví se střídá po 6 měsících</a:t>
            </a:r>
          </a:p>
          <a:p>
            <a:r>
              <a:rPr lang="cs-CZ" sz="2800" dirty="0" smtClean="0"/>
              <a:t>Složení Rady se mění podle tématu, kterým se právě zabývá – jednou se schází ministři zemědělství, jindy průmyslu atp.</a:t>
            </a:r>
          </a:p>
          <a:p>
            <a:r>
              <a:rPr lang="cs-CZ" sz="2800" dirty="0" smtClean="0"/>
              <a:t>Hájí zájmy mateřských zemí</a:t>
            </a:r>
          </a:p>
          <a:p>
            <a:r>
              <a:rPr lang="cs-CZ" sz="2800" dirty="0" smtClean="0"/>
              <a:t>Rozvíjí bezpečnostní politiku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5532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cs-CZ" dirty="0" smtClean="0"/>
              <a:t>3. </a:t>
            </a:r>
            <a:r>
              <a:rPr lang="cs-CZ" u="sng" dirty="0" smtClean="0"/>
              <a:t>EVROPSKÁ KOMISE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 smtClean="0"/>
              <a:t>Výkonný orgán</a:t>
            </a:r>
          </a:p>
          <a:p>
            <a:r>
              <a:rPr lang="cs-CZ" sz="2800" dirty="0" smtClean="0"/>
              <a:t>Rozhoduje se na základě konsenzu (shody)</a:t>
            </a:r>
          </a:p>
          <a:p>
            <a:r>
              <a:rPr lang="cs-CZ" sz="2800" dirty="0" smtClean="0"/>
              <a:t>Schvalována Evropským parlamentem</a:t>
            </a:r>
          </a:p>
          <a:p>
            <a:r>
              <a:rPr lang="cs-CZ" sz="2800" dirty="0" smtClean="0"/>
              <a:t>Komisaři skládají přísahu věrnosti EU a jsou povinni konat výhradně v její prospěch</a:t>
            </a:r>
          </a:p>
          <a:p>
            <a:r>
              <a:rPr lang="cs-CZ" sz="2800" dirty="0" smtClean="0"/>
              <a:t>Kontroluje, zda členské země plní rozhodnutí Rady EU</a:t>
            </a:r>
          </a:p>
          <a:p>
            <a:r>
              <a:rPr lang="cs-CZ" sz="2800" dirty="0" smtClean="0"/>
              <a:t>Je iniciátorem tvorby zákonů</a:t>
            </a:r>
          </a:p>
          <a:p>
            <a:r>
              <a:rPr lang="cs-CZ" sz="2800" dirty="0" smtClean="0"/>
              <a:t>Zastupuje zájmy EU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1098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/>
              <a:t>Poradní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500" u="sng" dirty="0" smtClean="0"/>
              <a:t>HOSPODÁŘSKÝ A SOCIÁLNÍ VÝBOR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r>
              <a:rPr lang="cs-CZ" sz="3000" dirty="0" smtClean="0"/>
              <a:t>Sleduje fungování jednotného trhu a upozorňuje na jeho případné poruchy</a:t>
            </a:r>
          </a:p>
          <a:p>
            <a:endParaRPr lang="cs-CZ" sz="2800" dirty="0"/>
          </a:p>
          <a:p>
            <a:pPr marL="514350" indent="-514350">
              <a:buFont typeface="+mj-lt"/>
              <a:buAutoNum type="arabicPeriod" startAt="2"/>
            </a:pPr>
            <a:r>
              <a:rPr lang="cs-CZ" sz="3500" u="sng" dirty="0" smtClean="0"/>
              <a:t>VÝBOR REGIONŮ</a:t>
            </a:r>
          </a:p>
          <a:p>
            <a:pPr marL="514350" indent="-514350">
              <a:buFont typeface="+mj-lt"/>
              <a:buAutoNum type="arabicPeriod" startAt="2"/>
            </a:pPr>
            <a:endParaRPr lang="cs-CZ" sz="2800" dirty="0"/>
          </a:p>
          <a:p>
            <a:r>
              <a:rPr lang="cs-CZ" sz="3000" dirty="0" smtClean="0"/>
              <a:t>Umožňuje zástupcům lokální a regionální samosprávy vyjádřit svůj názor na opatření EU, která se jich dotýkají</a:t>
            </a: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val="112980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/>
              <a:t>Kontrolní a soudní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u="sng" dirty="0" smtClean="0"/>
              <a:t>EVROPSKÝ SOUDNÍ DVŮR</a:t>
            </a:r>
          </a:p>
          <a:p>
            <a:r>
              <a:rPr lang="cs-CZ" sz="2800" dirty="0" smtClean="0"/>
              <a:t>Kontroluje zákonnou oprávněnost rozhodování Rady EU a Evropské komise a nese odpovědnost za jednotnost výkladu a uplatňování práva EU</a:t>
            </a:r>
          </a:p>
          <a:p>
            <a:endParaRPr lang="cs-CZ" sz="2800" dirty="0"/>
          </a:p>
          <a:p>
            <a:pPr marL="514350" indent="-514350">
              <a:buFont typeface="+mj-lt"/>
              <a:buAutoNum type="arabicPeriod" startAt="2"/>
            </a:pPr>
            <a:r>
              <a:rPr lang="cs-CZ" u="sng" dirty="0" smtClean="0"/>
              <a:t>ÚČETNÍ DVŮR</a:t>
            </a:r>
          </a:p>
          <a:p>
            <a:r>
              <a:rPr lang="cs-CZ" sz="2800" dirty="0" smtClean="0"/>
              <a:t>Přezkoumává účetnictví, právoplatnost a řádnost všech finančních operací EU a kontroluje hospodárné využívání jejích finančních prostředků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4147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cs-CZ" dirty="0" smtClean="0"/>
              <a:t>Finanční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u="sng" dirty="0" smtClean="0"/>
              <a:t>EVROPSKÁ CENTRÁLNÍ BANKA</a:t>
            </a:r>
          </a:p>
          <a:p>
            <a:r>
              <a:rPr lang="cs-CZ" dirty="0" smtClean="0"/>
              <a:t>Stará se o měnovou politiku a stabilitu cen v rámci EU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 startAt="2"/>
            </a:pPr>
            <a:r>
              <a:rPr lang="cs-CZ" u="sng" dirty="0" smtClean="0"/>
              <a:t>EVROPSKÁ INVESTIČNÍ BANKA</a:t>
            </a:r>
          </a:p>
          <a:p>
            <a:r>
              <a:rPr lang="cs-CZ" dirty="0" smtClean="0"/>
              <a:t>Jedná o půjčkách pro kapitálové investice podporující vyrovnaný ekonomický rozvoj a integraci Evropy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37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387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1_DUM-PPT-šablona</vt:lpstr>
      <vt:lpstr>Základní škola a Mateřská škola, Šumná, okres Znojmo OP VK 1.4 75022320 Tematický celek: Výchova k občanství II. stupeň Název a číslo učebního materiálu Právo v Evropě VY_32_INOVACE_06_03 Tomáš Zezula  Anotace: Hlavní evropské orgány – zákonodárné, výkonné, soudní, kontrolní, poradní, finanční Metodika: prezentace slouží k předvedení na interaktivní tabuli</vt:lpstr>
      <vt:lpstr>Právo v Evropě</vt:lpstr>
      <vt:lpstr>Strategie rozhodování</vt:lpstr>
      <vt:lpstr>Legislativa a řízení</vt:lpstr>
      <vt:lpstr>2. RADA EU – Rada ministrů</vt:lpstr>
      <vt:lpstr>3. EVROPSKÁ KOMISE</vt:lpstr>
      <vt:lpstr>Poradní orgány</vt:lpstr>
      <vt:lpstr>Kontrolní a soudní orgány</vt:lpstr>
      <vt:lpstr>Finanční instituce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16</cp:revision>
  <dcterms:created xsi:type="dcterms:W3CDTF">2012-02-14T17:00:47Z</dcterms:created>
  <dcterms:modified xsi:type="dcterms:W3CDTF">2013-02-11T10:11:44Z</dcterms:modified>
</cp:coreProperties>
</file>