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6" r:id="rId4"/>
    <p:sldId id="257" r:id="rId5"/>
    <p:sldId id="258" r:id="rId6"/>
    <p:sldId id="259" r:id="rId7"/>
    <p:sldId id="260" r:id="rId8"/>
    <p:sldId id="261" r:id="rId9"/>
    <p:sldId id="268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F37D7-C7C1-4179-A8FF-B14F6E85F9B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4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2959C-BFE9-4D81-9CFC-78F9E63184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9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56F0E-9CDC-4CBE-8BE4-9238F024594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5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CE9639-4EA7-4371-8F4C-7314D189141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5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3B81B-87F1-4EC3-8778-765449FDAF3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7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4AC38-3CD5-401C-AC29-9EE0208DDA4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379DD-BCB6-480A-ACDC-154DD04819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5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09403-CB57-46B4-A67B-80AE6555EF3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8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2BC4-D373-41D0-8732-90E4E646F7D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9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3E02B-D797-4368-ADCB-50998B9B4E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9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030D7-23A3-483E-A8C9-8F1233B011B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3AB96-0DC7-4028-81FE-4DF040A6D50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5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C000"/>
            </a:gs>
            <a:gs pos="52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63BB27-A583-4A99-802B-9A4442F8ADE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1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72516" y="6228020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i="1" dirty="0"/>
              <a:t>Autorem materiálu a všech jeho částí, není-li uvedeno jinak, je </a:t>
            </a:r>
            <a:r>
              <a:rPr lang="cs-CZ" i="1" dirty="0" smtClean="0"/>
              <a:t>Mgr. Jana </a:t>
            </a:r>
            <a:r>
              <a:rPr lang="cs-CZ" i="1" dirty="0"/>
              <a:t>Jiroušová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088" y="2492375"/>
            <a:ext cx="7777162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VM vytvořen: listopad 2011,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výukový materiál určen pro: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ročník,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Základy práce s počítačem,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Pracovní plocha Windows 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komunikační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technologie_13</a:t>
            </a:r>
            <a:endParaRPr lang="cs-CZ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rriedljr\Desktop\Dotace pro školy\Základní logolink\logolink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03" y="556716"/>
            <a:ext cx="5258594" cy="15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908720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Zdroje:</a:t>
            </a:r>
          </a:p>
          <a:p>
            <a:r>
              <a:rPr lang="cs-CZ" dirty="0"/>
              <a:t>NAVRÁTIL, Pavel. </a:t>
            </a:r>
            <a:r>
              <a:rPr lang="cs-CZ" i="1" dirty="0"/>
              <a:t>S počítačem na základní škole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 s.r.o., 2005, ISBN 80-86686-49-3.</a:t>
            </a:r>
          </a:p>
          <a:p>
            <a:r>
              <a:rPr lang="cs-CZ" dirty="0"/>
              <a:t>KOVÁŘOVÁ, Libuše; NĚMEC, Vladimír; JIŘÍČEK, Michal a kol. </a:t>
            </a:r>
            <a:r>
              <a:rPr lang="cs-CZ" i="1" dirty="0"/>
              <a:t>Informatika pro základní školy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Media, 2009, ISBN 978-80-7402-015-5. </a:t>
            </a:r>
          </a:p>
          <a:p>
            <a:r>
              <a:rPr lang="cs-CZ" dirty="0" smtClean="0"/>
              <a:t>MS </a:t>
            </a:r>
            <a:r>
              <a:rPr lang="cs-CZ" dirty="0"/>
              <a:t>Office </a:t>
            </a:r>
            <a:r>
              <a:rPr lang="cs-CZ" dirty="0" smtClean="0"/>
              <a:t>Klipart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0608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omic Sans MS" pitchFamily="66" charset="0"/>
              </a:rPr>
              <a:t>Pracovní plocha Windows</a:t>
            </a:r>
            <a:endParaRPr lang="cs-CZ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8640"/>
            <a:ext cx="844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Po nastartování počítače a spuštění operačního systému se zobrazí pracovní plocha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8" y="1952228"/>
            <a:ext cx="8218024" cy="462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499992" y="2490130"/>
            <a:ext cx="3816424" cy="122690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Pracovní plocha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OS Windows 7</a:t>
            </a:r>
            <a:endParaRPr lang="cs-CZ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8" y="1952228"/>
            <a:ext cx="8218024" cy="462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88024" y="525373"/>
            <a:ext cx="3816350" cy="981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CC"/>
                </a:solidFill>
                <a:latin typeface="Comic Sans MS" pitchFamily="66" charset="0"/>
              </a:rPr>
              <a:t>Grafické prostředí</a:t>
            </a:r>
            <a:r>
              <a:rPr lang="cs-CZ" sz="2800" b="1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5087" y="525373"/>
            <a:ext cx="4519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Comic Sans MS" pitchFamily="66" charset="0"/>
              </a:rPr>
              <a:t>Po spuštění operačního systému </a:t>
            </a:r>
            <a:r>
              <a:rPr lang="cs-CZ" sz="2400" b="1" dirty="0">
                <a:solidFill>
                  <a:srgbClr val="000000"/>
                </a:solidFill>
                <a:latin typeface="Comic Sans MS" pitchFamily="66" charset="0"/>
              </a:rPr>
              <a:t>Windows ( šéfuje veškeré vaší práci)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011862" y="1952228"/>
            <a:ext cx="19446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plocha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627313" y="3326606"/>
            <a:ext cx="15843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ikony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2447925" y="2132856"/>
            <a:ext cx="971548" cy="11937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  <p:bldP spid="6148" grpId="0" autoUpdateAnimBg="0"/>
      <p:bldP spid="6149" grpId="0" animBg="1" autoUpdateAnimBg="0"/>
      <p:bldP spid="6150" grpId="0" animBg="1" autoUpdateAnimBg="0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9" y="1030157"/>
            <a:ext cx="8801394" cy="494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22638" y="228600"/>
            <a:ext cx="5821362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000000"/>
                </a:solidFill>
                <a:latin typeface="Comic Sans MS" pitchFamily="66" charset="0"/>
              </a:rPr>
              <a:t>Objekty (ikony)</a:t>
            </a:r>
            <a:r>
              <a:rPr lang="cs-CZ" sz="2800">
                <a:solidFill>
                  <a:srgbClr val="000000"/>
                </a:solidFill>
                <a:latin typeface="Comic Sans MS" pitchFamily="66" charset="0"/>
              </a:rPr>
              <a:t>na pracovní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latin typeface="Comic Sans MS" pitchFamily="66" charset="0"/>
              </a:rPr>
              <a:t>ploše vytvořené systémem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latin typeface="Comic Sans MS" pitchFamily="66" charset="0"/>
              </a:rPr>
              <a:t>po instalaci</a:t>
            </a:r>
            <a:r>
              <a:rPr lang="cs-CZ" sz="3200">
                <a:solidFill>
                  <a:srgbClr val="000000"/>
                </a:solidFill>
                <a:latin typeface="Comic Sans MS" pitchFamily="66" charset="0"/>
              </a:rPr>
              <a:t> (</a:t>
            </a:r>
            <a:r>
              <a:rPr lang="cs-CZ" sz="2400">
                <a:solidFill>
                  <a:srgbClr val="000000"/>
                </a:solidFill>
                <a:latin typeface="Comic Sans MS" pitchFamily="66" charset="0"/>
              </a:rPr>
              <a:t>některé z nich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rgbClr val="000000"/>
                </a:solidFill>
                <a:latin typeface="Comic Sans MS" pitchFamily="66" charset="0"/>
              </a:rPr>
              <a:t> není možné smazat</a:t>
            </a:r>
            <a:r>
              <a:rPr lang="cs-CZ" sz="320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47638" y="3297336"/>
            <a:ext cx="3920306" cy="19318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0000"/>
                </a:solidFill>
                <a:latin typeface="Comic Sans MS" pitchFamily="66" charset="0"/>
              </a:rPr>
              <a:t>Objekty (ikony) </a:t>
            </a:r>
            <a:endParaRPr lang="cs-CZ" sz="28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000000"/>
                </a:solidFill>
                <a:latin typeface="Comic Sans MS" pitchFamily="66" charset="0"/>
              </a:rPr>
              <a:t>na pracovní ploše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000000"/>
                </a:solidFill>
                <a:latin typeface="Comic Sans MS" pitchFamily="66" charset="0"/>
              </a:rPr>
              <a:t>vytvořené </a:t>
            </a:r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uživatelem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611560" y="1844824"/>
            <a:ext cx="2088778" cy="1452512"/>
          </a:xfrm>
          <a:prstGeom prst="line">
            <a:avLst/>
          </a:prstGeom>
          <a:noFill/>
          <a:ln w="76200">
            <a:solidFill>
              <a:srgbClr val="FC1D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pic>
        <p:nvPicPr>
          <p:cNvPr id="7179" name="Picture 11" descr="kos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60987"/>
            <a:ext cx="1838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539552" y="1257300"/>
            <a:ext cx="2813248" cy="0"/>
          </a:xfrm>
          <a:prstGeom prst="line">
            <a:avLst/>
          </a:prstGeom>
          <a:noFill/>
          <a:ln w="76200">
            <a:solidFill>
              <a:srgbClr val="FC1D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rot="16200000" flipV="1">
            <a:off x="1245657" y="1864975"/>
            <a:ext cx="755667" cy="2167878"/>
          </a:xfrm>
          <a:prstGeom prst="line">
            <a:avLst/>
          </a:prstGeom>
          <a:noFill/>
          <a:ln w="76200">
            <a:solidFill>
              <a:srgbClr val="FC1D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7" grpId="0" animBg="1" autoUpdateAnimBg="0"/>
      <p:bldP spid="7178" grpId="0" animBg="1"/>
      <p:bldP spid="718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8" y="1112874"/>
            <a:ext cx="8218024" cy="462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03800" y="2276475"/>
            <a:ext cx="3024188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Hlavní panel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Hlavní nabídka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Spodní lišta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82331" y="3716338"/>
            <a:ext cx="14398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16632"/>
            <a:ext cx="8316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Tady budeme začínat svoji cestu za programy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5934224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V tomto místě se objeví tlačítko spuštěného programu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1043608" y="4365104"/>
            <a:ext cx="1368152" cy="115217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2502263" y="5660354"/>
            <a:ext cx="2177688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5868144" y="4293047"/>
            <a:ext cx="1224136" cy="129619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75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7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75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77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75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  <p:bldP spid="8196" grpId="0" animBg="1" autoUpdateAnimBg="0"/>
      <p:bldP spid="8197" grpId="0" autoUpdateAnimBg="0"/>
      <p:bldP spid="8198" grpId="0" autoUpdateAnimBg="0"/>
      <p:bldP spid="8199" grpId="0" animBg="1"/>
      <p:bldP spid="8200" grpId="0" animBg="1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8" y="320786"/>
            <a:ext cx="8218024" cy="462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1916113"/>
            <a:ext cx="3024188" cy="2087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Hlavní panel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Hlavní nabídka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Spodní lišta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132138" y="3860800"/>
            <a:ext cx="2413000" cy="9366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47664" y="5029200"/>
            <a:ext cx="7020074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  <a:latin typeface="Comic Sans MS" pitchFamily="66" charset="0"/>
              </a:rPr>
              <a:t>Tlačítka stále spuštěných programů,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000000"/>
                </a:solidFill>
                <a:latin typeface="Comic Sans MS" pitchFamily="66" charset="0"/>
              </a:rPr>
              <a:t>jsou v každém okamžiku k dispozici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(např. čas, přepínání klávesnice).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6400800" y="4797424"/>
            <a:ext cx="1339552" cy="384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  <p:bldP spid="9220" grpId="0" animBg="1"/>
      <p:bldP spid="9221" grpId="0" animBg="1" autoUpdateAnimBg="0"/>
      <p:bldP spid="92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0389"/>
            <a:ext cx="6618312" cy="37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3568" y="4267200"/>
            <a:ext cx="6403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Nastavit si vlastní pozadí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3568" y="4800600"/>
            <a:ext cx="85373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Vytvořit si tzv. zástupci programů – ikony na ploše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-138157" y="2514600"/>
            <a:ext cx="9462686" cy="1041400"/>
            <a:chOff x="376" y="1008"/>
            <a:chExt cx="5384" cy="1008"/>
          </a:xfrm>
        </p:grpSpPr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480" y="1008"/>
              <a:ext cx="513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2400">
                <a:solidFill>
                  <a:srgbClr val="000000"/>
                </a:solidFill>
              </a:endParaRPr>
            </a:p>
          </p:txBody>
        </p:sp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376" y="1296"/>
              <a:ext cx="5384" cy="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3200" dirty="0">
                  <a:solidFill>
                    <a:srgbClr val="000000"/>
                  </a:solidFill>
                </a:rPr>
                <a:t>Pracovní plochu je možné přizpůsobit svým potřebám:</a:t>
              </a:r>
            </a:p>
          </p:txBody>
        </p:sp>
      </p:grp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76982" y="5410200"/>
            <a:ext cx="8359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Libovolně rozmístit okna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55743" y="6019800"/>
            <a:ext cx="80927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Nastavit Hlavní panel</a:t>
            </a:r>
          </a:p>
        </p:txBody>
      </p:sp>
    </p:spTree>
    <p:extLst>
      <p:ext uri="{BB962C8B-B14F-4D97-AF65-F5344CB8AC3E}">
        <p14:creationId xmlns:p14="http://schemas.microsoft.com/office/powerpoint/2010/main" val="36421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8" grpId="0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91072" y="692696"/>
            <a:ext cx="7813376" cy="49859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r>
              <a:rPr lang="cs-CZ" sz="2000" b="1" dirty="0" smtClean="0"/>
              <a:t>Anotace</a:t>
            </a:r>
            <a:r>
              <a:rPr lang="cs-CZ" sz="2000" dirty="0" smtClean="0"/>
              <a:t>: Pracovní plocha a orientace na ploše</a:t>
            </a:r>
          </a:p>
          <a:p>
            <a:r>
              <a:rPr lang="cs-CZ" sz="2000" b="1" dirty="0" smtClean="0"/>
              <a:t>Očekávaný výstup: </a:t>
            </a:r>
            <a:r>
              <a:rPr lang="cs-CZ" sz="2000" dirty="0" smtClean="0"/>
              <a:t>Žák </a:t>
            </a:r>
            <a:r>
              <a:rPr lang="cs-CZ" sz="2000" dirty="0" smtClean="0"/>
              <a:t>se </a:t>
            </a:r>
            <a:r>
              <a:rPr lang="cs-CZ" sz="2000" dirty="0" smtClean="0"/>
              <a:t>seznamuje s </a:t>
            </a:r>
            <a:r>
              <a:rPr lang="cs-CZ" sz="2000" dirty="0"/>
              <a:t>ikonami na </a:t>
            </a:r>
            <a:r>
              <a:rPr lang="cs-CZ" sz="2000" dirty="0" smtClean="0"/>
              <a:t>ploše, s tlačítkem start</a:t>
            </a:r>
            <a:r>
              <a:rPr lang="cs-CZ" sz="2000" dirty="0"/>
              <a:t>, </a:t>
            </a:r>
            <a:r>
              <a:rPr lang="cs-CZ" sz="2000" dirty="0" smtClean="0"/>
              <a:t>s hlavním panelem, s ikonou koše,  </a:t>
            </a:r>
            <a:r>
              <a:rPr lang="cs-CZ" sz="2000" dirty="0"/>
              <a:t>poznává jejich účel </a:t>
            </a:r>
            <a:r>
              <a:rPr lang="cs-CZ" sz="2000" dirty="0" smtClean="0"/>
              <a:t>a funkci</a:t>
            </a:r>
            <a:r>
              <a:rPr lang="cs-CZ" sz="2000" dirty="0"/>
              <a:t>. </a:t>
            </a:r>
            <a:r>
              <a:rPr lang="cs-CZ" sz="2000" dirty="0" smtClean="0"/>
              <a:t>Žáci si prakticky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nové informace ihned ověřují </a:t>
            </a:r>
            <a:r>
              <a:rPr lang="cs-CZ" sz="2000" dirty="0" smtClean="0"/>
              <a:t>a procvičují.</a:t>
            </a:r>
            <a:endParaRPr lang="cs-CZ" sz="2000" b="1" dirty="0" smtClean="0"/>
          </a:p>
          <a:p>
            <a:r>
              <a:rPr lang="cs-CZ" sz="2000" b="1" dirty="0" smtClean="0"/>
              <a:t>Frontální </a:t>
            </a:r>
            <a:r>
              <a:rPr lang="cs-CZ" sz="2000" b="1" dirty="0"/>
              <a:t>prezentace </a:t>
            </a:r>
            <a:r>
              <a:rPr lang="cs-CZ" sz="2000" dirty="0"/>
              <a:t> </a:t>
            </a:r>
          </a:p>
          <a:p>
            <a:r>
              <a:rPr lang="cs-CZ" sz="2000" dirty="0" smtClean="0"/>
              <a:t>Na základě prezentace upevňování a doplnění známých pojmů v různých OS (snímek </a:t>
            </a:r>
            <a:r>
              <a:rPr lang="cs-CZ" sz="2000" dirty="0" smtClean="0"/>
              <a:t>3).</a:t>
            </a:r>
            <a:endParaRPr lang="cs-CZ" sz="2000" dirty="0" smtClean="0"/>
          </a:p>
          <a:p>
            <a:r>
              <a:rPr lang="cs-CZ" sz="2000" dirty="0" smtClean="0"/>
              <a:t>Popis objektů na ploše (snímek </a:t>
            </a:r>
            <a:r>
              <a:rPr lang="cs-CZ" sz="2000" dirty="0" smtClean="0"/>
              <a:t>4 </a:t>
            </a:r>
            <a:r>
              <a:rPr lang="cs-CZ" sz="2000" dirty="0" smtClean="0"/>
              <a:t>– </a:t>
            </a:r>
            <a:r>
              <a:rPr lang="cs-CZ" sz="2000" dirty="0" smtClean="0"/>
              <a:t>5).</a:t>
            </a:r>
            <a:endParaRPr lang="cs-CZ" sz="2000" dirty="0" smtClean="0"/>
          </a:p>
          <a:p>
            <a:r>
              <a:rPr lang="cs-CZ" sz="2000" dirty="0" smtClean="0"/>
              <a:t>Seznámení s pojmem Hlavní panel a jeho umístění (snímek </a:t>
            </a:r>
            <a:r>
              <a:rPr lang="cs-CZ" sz="2000" dirty="0" smtClean="0"/>
              <a:t>6 </a:t>
            </a:r>
            <a:r>
              <a:rPr lang="cs-CZ" sz="2000" dirty="0" smtClean="0"/>
              <a:t>– </a:t>
            </a:r>
            <a:r>
              <a:rPr lang="cs-CZ" sz="2000" dirty="0" smtClean="0"/>
              <a:t>7).</a:t>
            </a:r>
            <a:endParaRPr lang="cs-CZ" sz="2000" dirty="0" smtClean="0"/>
          </a:p>
          <a:p>
            <a:r>
              <a:rPr lang="cs-CZ" sz="2000" dirty="0" smtClean="0"/>
              <a:t>Možnosti přizpůsobení plochy (snímek </a:t>
            </a:r>
            <a:r>
              <a:rPr lang="cs-CZ" sz="2000" dirty="0" smtClean="0"/>
              <a:t>8)</a:t>
            </a:r>
            <a:endParaRPr lang="cs-CZ" sz="2000" dirty="0" smtClean="0"/>
          </a:p>
          <a:p>
            <a:r>
              <a:rPr lang="cs-CZ" sz="2000" b="1" dirty="0" smtClean="0"/>
              <a:t>Fixace </a:t>
            </a:r>
            <a:endParaRPr lang="cs-CZ" sz="2000" dirty="0"/>
          </a:p>
          <a:p>
            <a:r>
              <a:rPr lang="cs-CZ" sz="2000" dirty="0"/>
              <a:t>Shrnutí a upevnění </a:t>
            </a:r>
            <a:r>
              <a:rPr lang="cs-CZ" sz="2000" dirty="0" smtClean="0"/>
              <a:t>informací, praktická ukázka. 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611209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303</Words>
  <Application>Microsoft Office PowerPoint</Application>
  <PresentationFormat>Předvádění na obrazovce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18</cp:revision>
  <dcterms:created xsi:type="dcterms:W3CDTF">2011-11-21T17:25:26Z</dcterms:created>
  <dcterms:modified xsi:type="dcterms:W3CDTF">2012-11-25T16:01:01Z</dcterms:modified>
</cp:coreProperties>
</file>