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57" r:id="rId5"/>
    <p:sldId id="258" r:id="rId6"/>
    <p:sldId id="260" r:id="rId7"/>
    <p:sldId id="266" r:id="rId8"/>
    <p:sldId id="261" r:id="rId9"/>
    <p:sldId id="262" r:id="rId10"/>
    <p:sldId id="264" r:id="rId11"/>
    <p:sldId id="268" r:id="rId12"/>
    <p:sldId id="265" r:id="rId13"/>
    <p:sldId id="27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1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24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60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46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12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32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79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6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67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7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4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391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49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6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7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3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3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7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5406-A70E-4471-A43F-8A6799E33F5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24DB-36EA-4C89-B393-D179F0C20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46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0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9/Tabor_CZ_Zizka_Memorial_323.jpg/220px-Tabor_CZ_Zizka_Memorial_323.jpg" TargetMode="External"/><Relationship Id="rId2" Type="http://schemas.openxmlformats.org/officeDocument/2006/relationships/hyperlink" Target="http://upload.wikimedia.org/wikipedia/commons/thumb/e/e1/Muttich,_Kamil_Vladislav_-_Mistr_Jan_Hus_na_hranici_v_Kostnici_1415.jpg/220px-Muttich,_Kamil_Vladislav_-_Mistr_Jan_Hus_na_hranici_v_Kostnici_14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5/57/Klassischer-Flegel.jpg/220px-Klassischer-Flegel.jpg" TargetMode="External"/><Relationship Id="rId4" Type="http://schemas.openxmlformats.org/officeDocument/2006/relationships/hyperlink" Target="http://upload.wikimedia.org/wikipedia/commons/thumb/7/77/Kotnov_a_Bechy%C5%88sk%C3%A1_br%C3%A1na_v_T%C3%A1bo%C5%99e.jpg/220px-Kotnov_a_Bechy%C5%88sk%C3%A1_br%C3%A1na_v_T%C3%A1bo%C5%99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 smtClean="0">
                <a:latin typeface="+mn-lt"/>
              </a:rPr>
              <a:t>prvouka pro 1.stupeň ZŠ</a:t>
            </a:r>
            <a:r>
              <a:rPr lang="cs-CZ" sz="3200" b="1" dirty="0">
                <a:latin typeface="+mn-lt"/>
              </a:rPr>
              <a:t/>
            </a:r>
            <a:br>
              <a:rPr lang="cs-CZ" sz="3200" b="1" dirty="0">
                <a:latin typeface="+mn-lt"/>
              </a:rPr>
            </a:br>
            <a:r>
              <a:rPr lang="cs-CZ" sz="3200" b="1" dirty="0" smtClean="0">
                <a:latin typeface="+mn-lt"/>
              </a:rPr>
              <a:t>Husitství</a:t>
            </a:r>
            <a:br>
              <a:rPr lang="cs-CZ" sz="3200" b="1" dirty="0" smtClean="0">
                <a:latin typeface="+mn-lt"/>
              </a:rPr>
            </a:br>
            <a:r>
              <a:rPr lang="cs-CZ" sz="2400" b="1" i="1" dirty="0" smtClean="0"/>
              <a:t>VY_03_INOVACE _32_05</a:t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stručný popis výstupu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 u Lipan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Neshody, různé názory , </a:t>
            </a:r>
            <a:r>
              <a:rPr lang="cs-CZ" dirty="0"/>
              <a:t>došlo k rozdělení husitů do dvou </a:t>
            </a:r>
            <a:r>
              <a:rPr lang="cs-CZ" dirty="0" smtClean="0"/>
              <a:t>bloků,</a:t>
            </a:r>
          </a:p>
          <a:p>
            <a:pPr marL="0" indent="0">
              <a:buNone/>
            </a:pPr>
            <a:r>
              <a:rPr lang="cs-CZ" dirty="0" smtClean="0"/>
              <a:t>30.5. 1434 vojska poražena – konec husitských válek.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87326"/>
            <a:ext cx="5184576" cy="238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husitských válek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Upadlo </a:t>
            </a:r>
            <a:r>
              <a:rPr lang="cs-CZ" dirty="0"/>
              <a:t>hospodářství do katastrofálního stavu, obchodní styky se zahraničím byly oficiálně přerušeny (prakticky výrazně oslabeny), stejně tak domácí produkce, hodnota mince výrazně poklesla i v důsledku oslabení těžby v Kutné Hoře, která vyhnáním místních Němců přišla o množství odborníků. Těžkou zátěží bylo uživení stálých vojsk. . Husité vyplenili početné kláštery a kostely.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400" dirty="0" err="1" smtClean="0"/>
              <a:t>znak:http</a:t>
            </a:r>
            <a:r>
              <a:rPr lang="cs-CZ" sz="1400" dirty="0"/>
              <a:t>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/8/8a/Vlajka_m%C4%9Bsta_T%C3%A1bor.gif/100px-Vlajka_m%C4%9Bsta_T%C3%A1bor.gif</a:t>
            </a:r>
          </a:p>
          <a:p>
            <a:pPr marL="0" indent="0">
              <a:buNone/>
            </a:pPr>
            <a:r>
              <a:rPr lang="cs-CZ" sz="1400" dirty="0" smtClean="0"/>
              <a:t>Jan </a:t>
            </a:r>
            <a:r>
              <a:rPr lang="cs-CZ" sz="1400" dirty="0"/>
              <a:t>Hus :http://upload.wikimedia.org/</a:t>
            </a:r>
            <a:r>
              <a:rPr lang="cs-CZ" sz="1400" dirty="0" err="1"/>
              <a:t>wikipedia</a:t>
            </a:r>
            <a:r>
              <a:rPr lang="cs-CZ" sz="1400" dirty="0"/>
              <a:t>/</a:t>
            </a:r>
            <a:r>
              <a:rPr lang="cs-CZ" sz="1400" dirty="0" err="1"/>
              <a:t>commons</a:t>
            </a:r>
            <a:r>
              <a:rPr lang="cs-CZ" sz="1400" dirty="0"/>
              <a:t>/</a:t>
            </a:r>
            <a:r>
              <a:rPr lang="cs-CZ" sz="1400" dirty="0" err="1"/>
              <a:t>thumb</a:t>
            </a:r>
            <a:r>
              <a:rPr lang="cs-CZ" sz="1400" dirty="0"/>
              <a:t>/4/4c/Jan_Vil%C3%ADmek_-_Mistr_Jan_Hus.jpg/220px-Jan_Vil%C3%ADmek_-_</a:t>
            </a:r>
            <a:r>
              <a:rPr lang="cs-CZ" sz="1400" dirty="0" smtClean="0"/>
              <a:t>Mistr_Jan_Hus.jpg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http://upload.wikimedia.org/wikipedia/commons/thumb/e/e1/Muttich%2C_Kamil_Vladislav_-_Mistr_Jan_Hus_na_hranici_v_Kostnici_1415.jpg/220px-Muttich%2C_Kamil_Vladislav_-_</a:t>
            </a:r>
            <a:r>
              <a:rPr lang="cs-CZ" sz="1400" dirty="0" smtClean="0">
                <a:hlinkClick r:id="rId2"/>
              </a:rPr>
              <a:t>Mistr_Jan_Hus_na_hranici_v_Kostnici_1415.jpg</a:t>
            </a:r>
            <a:r>
              <a:rPr lang="cs-CZ" sz="1400" dirty="0"/>
              <a:t>http://</a:t>
            </a:r>
            <a:r>
              <a:rPr lang="cs-CZ" sz="1400" dirty="0" smtClean="0"/>
              <a:t>upload.wikimedia.org/wikipedia/commons/thumb/0/06/Betlemska_kaple.jpg/220px-Betlemska_kaple.jpg</a:t>
            </a:r>
          </a:p>
          <a:p>
            <a:pPr marL="0" indent="0">
              <a:buNone/>
            </a:pPr>
            <a:r>
              <a:rPr lang="cs-CZ" sz="1400" dirty="0"/>
              <a:t>Město : </a:t>
            </a:r>
            <a:r>
              <a:rPr lang="cs-CZ" sz="1400" dirty="0">
                <a:hlinkClick r:id="rId3"/>
              </a:rPr>
              <a:t>http://upload.wikimedia.org/wikipedia/commons/thumb/3/39/Tabor_CZ_Zizka_Memorial_323.jpg/220px-Tabor_CZ_Zizka_Memorial_323.jpg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4"/>
              </a:rPr>
              <a:t>http://upload.wikimedia.org/wikipedia/commons/thumb/7/77/Kotnov_a_Bechy%C5%88sk%C3%A1_br%C3%A1na_v_T%C3%A1bo%C5%99e.jpg/220px-Kotnov_a_Bechy%C5%88sk%C3%A1_br%C3%A1na_v_T%C3%A1bo%C5%99e.jpg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Jan Žižka :http://upload.wikimedia.org/</a:t>
            </a:r>
            <a:r>
              <a:rPr lang="cs-CZ" sz="1400" dirty="0" err="1"/>
              <a:t>wikipedia</a:t>
            </a:r>
            <a:r>
              <a:rPr lang="cs-CZ" sz="1400" dirty="0"/>
              <a:t>/</a:t>
            </a:r>
            <a:r>
              <a:rPr lang="cs-CZ" sz="1400" dirty="0" err="1"/>
              <a:t>commons</a:t>
            </a:r>
            <a:r>
              <a:rPr lang="cs-CZ" sz="1400" dirty="0"/>
              <a:t>/</a:t>
            </a:r>
            <a:r>
              <a:rPr lang="cs-CZ" sz="1400" dirty="0" err="1"/>
              <a:t>thumb</a:t>
            </a:r>
            <a:r>
              <a:rPr lang="cs-CZ" sz="1400" dirty="0"/>
              <a:t>/0/05/Jan_Vil%C3%ADmek_-_Jan_%C5%BDi%C5%BEka_z_Trocnova.jpg/250px-Jan_Vil%C3%ADmek_-_Jan_%</a:t>
            </a:r>
            <a:r>
              <a:rPr lang="cs-CZ" sz="1400" dirty="0" smtClean="0"/>
              <a:t>C5%BDi%C5%BEka_z_Trocnova.jpg</a:t>
            </a:r>
          </a:p>
          <a:p>
            <a:pPr marL="0" indent="0">
              <a:buNone/>
            </a:pPr>
            <a:r>
              <a:rPr lang="cs-CZ" sz="1400" dirty="0" smtClean="0"/>
              <a:t>Husitské zbraně : 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upload.wikimedia.org/wikipedia/commons/thumb/5/57/Klassischer-Flegel.jpg/220px-Klassischer-Flegel.jpg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Bitva u Lipan :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http://upload.wikimedia.org/wikipedia/commons/thumb/0/0e/Skupina_bratrsk%C3%BDch_vojev%C5%AFdc%C5%AF.jpg/300px-Skupina_bratrsk%C3%BDch_vojev%C5%AFdc%C5%AF.jpg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Husitství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Symbolem hnutí se stal kalich, který měl symbolizovat jeden z požadavků hnutí – přijímání podobojí, jakožto výrazu rovnosti duchovních a laiků.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3024336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095500" cy="19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Hus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Studoval na pražské univerzitě, na artistické fakultě získal roku 1393 hodnost bakaláře . Byl vysvěcen na kněze  a začal kázat v kostele sv. Michala a od 14. března 1402 v </a:t>
            </a:r>
            <a:r>
              <a:rPr lang="cs-CZ" sz="2800" dirty="0"/>
              <a:t>Betlémské </a:t>
            </a:r>
            <a:r>
              <a:rPr lang="cs-CZ" sz="2800" dirty="0" smtClean="0"/>
              <a:t>kapli. Teologická </a:t>
            </a:r>
            <a:r>
              <a:rPr lang="cs-CZ" sz="2800" dirty="0"/>
              <a:t>fakulta odsoudila Husa jako bludaře , vytýkala mu body v nauce o svátostech, svatých a odpustcích, vzpírání se autoritě církve, proti níž staví osobní výklad Písma svatého a vzpírání se poddanosti vůči papeži, biskupům a kněžím.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8418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9093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</a:t>
            </a:r>
            <a:r>
              <a:rPr lang="cs-CZ" sz="2800" dirty="0" smtClean="0"/>
              <a:t>práva </a:t>
            </a:r>
            <a:r>
              <a:rPr lang="cs-CZ" sz="2800" dirty="0"/>
              <a:t>o </a:t>
            </a:r>
            <a:r>
              <a:rPr lang="cs-CZ" sz="2800" dirty="0" smtClean="0"/>
              <a:t>upálení způsobila  </a:t>
            </a:r>
            <a:r>
              <a:rPr lang="cs-CZ" sz="2800" dirty="0"/>
              <a:t>hněv a odpor vůči těm, kdo jej vydali na smrt, tj. ke koncilu. Převládlo mínění, že byl odsouzen především pro svou kazatelskou činnost, protože hájil pravdu a neodchýlil se od učení církve. Jeho odsouzení bylo chápáno i jako odsouzení Českého království a jeho pořádků.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024336" cy="338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5896" y="48333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Čechách vypukli  nepokoje.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47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Tábora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Vzájemně se nazývali bratry a </a:t>
            </a:r>
            <a:r>
              <a:rPr lang="cs-CZ" dirty="0" smtClean="0"/>
              <a:t>sestrami. </a:t>
            </a: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příchodu do města odevzdávali svůj majetek do kádí umístěných na náměstí; ten měl posloužit </a:t>
            </a:r>
            <a:r>
              <a:rPr lang="cs-CZ" dirty="0" smtClean="0"/>
              <a:t>všem. </a:t>
            </a:r>
            <a:r>
              <a:rPr lang="cs-CZ" dirty="0"/>
              <a:t>V čele táborů stáli kněží, o vojenské záležitosti se starali čtyři hejtmané. Jedním z nich se stal muž se zkušenostmi ze záškodnických válek Jan Žižka z Trocnova, který se následně osvědčil jako vynikající vojevůdce. Nebyl nikdy </a:t>
            </a:r>
            <a:r>
              <a:rPr lang="cs-CZ" dirty="0" smtClean="0"/>
              <a:t>poražen.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8803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87" y="710698"/>
            <a:ext cx="2808312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85" y="2996952"/>
            <a:ext cx="30844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7682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20365" y="2996952"/>
            <a:ext cx="210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Rybník Jordán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Náměstí , město Tábor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67" y="3969060"/>
            <a:ext cx="17521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236296" y="5805264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Znak města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0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Žižka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Žoldnéř a královský čeledín (1410 – 1419</a:t>
            </a:r>
            <a:r>
              <a:rPr lang="cs-CZ" dirty="0" smtClean="0"/>
              <a:t>). Řečený Janek </a:t>
            </a:r>
            <a:r>
              <a:rPr lang="cs-CZ" dirty="0"/>
              <a:t>Jednooký.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" y="3789040"/>
            <a:ext cx="2381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70205"/>
            <a:ext cx="20955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76228" y="3244334"/>
            <a:ext cx="4444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Slepý </a:t>
            </a:r>
            <a:r>
              <a:rPr lang="cs-CZ" sz="2800" dirty="0"/>
              <a:t>vojevůdce zemřel na následky </a:t>
            </a:r>
            <a:r>
              <a:rPr lang="cs-CZ" sz="2800" dirty="0" smtClean="0"/>
              <a:t>otravy krve.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29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Husitské zbraně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Zbraně na blízko: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Řemdih </a:t>
            </a:r>
            <a:r>
              <a:rPr lang="cs-CZ" dirty="0" smtClean="0"/>
              <a:t>, halapartna, šídlo, ….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Střelné a palné zbraně: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Tarasnice, kuše, prak….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095500" cy="20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1770"/>
            <a:ext cx="1905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217220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02" y="3248365"/>
            <a:ext cx="2095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431"/>
            <a:ext cx="2095500" cy="21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6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Společným programem husitů se staly čtyři artikuly pražské. Požadovaly:</a:t>
            </a:r>
          </a:p>
          <a:p>
            <a:r>
              <a:rPr lang="cs-CZ" dirty="0"/>
              <a:t> 1.přijímání z kalicha (pod obojí </a:t>
            </a:r>
            <a:r>
              <a:rPr lang="cs-CZ" dirty="0" smtClean="0"/>
              <a:t>způsobu</a:t>
            </a:r>
            <a:r>
              <a:rPr lang="cs-CZ" dirty="0"/>
              <a:t>),</a:t>
            </a:r>
          </a:p>
          <a:p>
            <a:r>
              <a:rPr lang="cs-CZ" dirty="0"/>
              <a:t> 2.svobodu kázání slova Božího,</a:t>
            </a:r>
          </a:p>
          <a:p>
            <a:r>
              <a:rPr lang="cs-CZ" dirty="0"/>
              <a:t> 3.církev zbavenou majetku a světské moci,</a:t>
            </a:r>
          </a:p>
          <a:p>
            <a:r>
              <a:rPr lang="cs-CZ" dirty="0"/>
              <a:t> 4.trestání smrtelných hříchů bez rozdílu postavení hříšníků.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4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493</Words>
  <Application>Microsoft Office PowerPoint</Application>
  <PresentationFormat>Předvádění na obrazovce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Husitství VY_03_INOVACE _32_05 Mgr. Hana Slabá  Anotace: stručný popis výstupu Metodika: prezentace slouží k předvedení na interaktivní tabuli</vt:lpstr>
      <vt:lpstr>Husitství</vt:lpstr>
      <vt:lpstr>Jan Hus</vt:lpstr>
      <vt:lpstr>Prezentace aplikace PowerPoint</vt:lpstr>
      <vt:lpstr>Založení Tábora</vt:lpstr>
      <vt:lpstr>Prezentace aplikace PowerPoint</vt:lpstr>
      <vt:lpstr>Jan Žižka</vt:lpstr>
      <vt:lpstr>Husitské zbraně</vt:lpstr>
      <vt:lpstr>Program </vt:lpstr>
      <vt:lpstr>Bitva u Lipan</vt:lpstr>
      <vt:lpstr>Důsledky husitských válek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Husitství</dc:title>
  <dc:creator>Hana Slabá</dc:creator>
  <cp:lastModifiedBy>Pavel Kučera</cp:lastModifiedBy>
  <cp:revision>18</cp:revision>
  <dcterms:created xsi:type="dcterms:W3CDTF">2012-03-20T19:59:02Z</dcterms:created>
  <dcterms:modified xsi:type="dcterms:W3CDTF">2012-10-23T09:38:03Z</dcterms:modified>
</cp:coreProperties>
</file>