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B3821-D25C-4673-AC06-DADC7F7015BA}" type="datetimeFigureOut">
              <a:rPr lang="cs-CZ" smtClean="0"/>
              <a:t>3.10.2012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B1976-ED63-4426-9421-54B6F1142F86}" type="slidenum">
              <a:rPr lang="cs-CZ" smtClean="0"/>
              <a:t>‹#›</a:t>
            </a:fld>
            <a:endParaRPr lang="cs-CZ"/>
          </a:p>
        </p:txBody>
      </p:sp>
    </p:spTree>
    <p:extLst>
      <p:ext uri="{BB962C8B-B14F-4D97-AF65-F5344CB8AC3E}">
        <p14:creationId xmlns:p14="http://schemas.microsoft.com/office/powerpoint/2010/main" val="127155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6B1976-ED63-4426-9421-54B6F1142F86}" type="slidenum">
              <a:rPr lang="cs-CZ" smtClean="0"/>
              <a:t>3</a:t>
            </a:fld>
            <a:endParaRPr lang="cs-CZ"/>
          </a:p>
        </p:txBody>
      </p:sp>
    </p:spTree>
    <p:extLst>
      <p:ext uri="{BB962C8B-B14F-4D97-AF65-F5344CB8AC3E}">
        <p14:creationId xmlns:p14="http://schemas.microsoft.com/office/powerpoint/2010/main" val="22054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7FFA700-DB25-4C38-9906-15AAE4C2197B}" type="datetimeFigureOut">
              <a:rPr lang="cs-CZ" smtClean="0"/>
              <a:t>3.10.2012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411028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FFA700-DB25-4C38-9906-15AAE4C2197B}" type="datetimeFigureOut">
              <a:rPr lang="cs-CZ" smtClean="0"/>
              <a:t>3.10.2012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357160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FFA700-DB25-4C38-9906-15AAE4C2197B}" type="datetimeFigureOut">
              <a:rPr lang="cs-CZ" smtClean="0"/>
              <a:t>3.10.2012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422750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FFA700-DB25-4C38-9906-15AAE4C2197B}" type="datetimeFigureOut">
              <a:rPr lang="cs-CZ" smtClean="0"/>
              <a:t>3.10.2012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54532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7FFA700-DB25-4C38-9906-15AAE4C2197B}" type="datetimeFigureOut">
              <a:rPr lang="cs-CZ" smtClean="0"/>
              <a:t>3.10.2012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410357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7FFA700-DB25-4C38-9906-15AAE4C2197B}" type="datetimeFigureOut">
              <a:rPr lang="cs-CZ" smtClean="0"/>
              <a:t>3.10.2012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17484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7FFA700-DB25-4C38-9906-15AAE4C2197B}" type="datetimeFigureOut">
              <a:rPr lang="cs-CZ" smtClean="0"/>
              <a:t>3.10.2012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5800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7FFA700-DB25-4C38-9906-15AAE4C2197B}" type="datetimeFigureOut">
              <a:rPr lang="cs-CZ" smtClean="0"/>
              <a:t>3.10.2012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283412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7FFA700-DB25-4C38-9906-15AAE4C2197B}" type="datetimeFigureOut">
              <a:rPr lang="cs-CZ" smtClean="0"/>
              <a:t>3.10.2012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179343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7FFA700-DB25-4C38-9906-15AAE4C2197B}" type="datetimeFigureOut">
              <a:rPr lang="cs-CZ" smtClean="0"/>
              <a:t>3.10.2012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341094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7FFA700-DB25-4C38-9906-15AAE4C2197B}" type="datetimeFigureOut">
              <a:rPr lang="cs-CZ" smtClean="0"/>
              <a:t>3.10.2012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582B1E-EBDE-42F9-AA11-AF549F11032B}" type="slidenum">
              <a:rPr lang="cs-CZ" smtClean="0"/>
              <a:t>‹#›</a:t>
            </a:fld>
            <a:endParaRPr lang="cs-CZ"/>
          </a:p>
        </p:txBody>
      </p:sp>
    </p:spTree>
    <p:extLst>
      <p:ext uri="{BB962C8B-B14F-4D97-AF65-F5344CB8AC3E}">
        <p14:creationId xmlns:p14="http://schemas.microsoft.com/office/powerpoint/2010/main" val="89315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FA700-DB25-4C38-9906-15AAE4C2197B}" type="datetimeFigureOut">
              <a:rPr lang="cs-CZ" smtClean="0"/>
              <a:t>3.10.2012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82B1E-EBDE-42F9-AA11-AF549F11032B}" type="slidenum">
              <a:rPr lang="cs-CZ" smtClean="0"/>
              <a:t>‹#›</a:t>
            </a:fld>
            <a:endParaRPr lang="cs-CZ"/>
          </a:p>
        </p:txBody>
      </p:sp>
    </p:spTree>
    <p:extLst>
      <p:ext uri="{BB962C8B-B14F-4D97-AF65-F5344CB8AC3E}">
        <p14:creationId xmlns:p14="http://schemas.microsoft.com/office/powerpoint/2010/main" val="213510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8000" dirty="0" smtClean="0"/>
              <a:t>Jaro</a:t>
            </a:r>
            <a:endParaRPr lang="cs-CZ" sz="8000" dirty="0"/>
          </a:p>
        </p:txBody>
      </p:sp>
      <p:sp>
        <p:nvSpPr>
          <p:cNvPr id="3" name="Podnadpis 2"/>
          <p:cNvSpPr>
            <a:spLocks noGrp="1"/>
          </p:cNvSpPr>
          <p:nvPr>
            <p:ph type="subTitle" idx="1"/>
          </p:nvPr>
        </p:nvSpPr>
        <p:spPr/>
        <p:txBody>
          <a:bodyPr/>
          <a:lstStyle/>
          <a:p>
            <a:r>
              <a:rPr lang="cs-CZ" dirty="0" smtClean="0">
                <a:solidFill>
                  <a:schemeClr val="tx1"/>
                </a:solidFill>
              </a:rPr>
              <a:t>Mgr. Iveta </a:t>
            </a:r>
            <a:r>
              <a:rPr lang="cs-CZ" dirty="0" err="1" smtClean="0">
                <a:solidFill>
                  <a:schemeClr val="tx1"/>
                </a:solidFill>
              </a:rPr>
              <a:t>Honzejková</a:t>
            </a:r>
            <a:endParaRPr lang="cs-CZ"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2736304" cy="343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39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1187624" y="836681"/>
            <a:ext cx="6624736" cy="1508105"/>
          </a:xfrm>
          <a:prstGeom prst="rect">
            <a:avLst/>
          </a:prstGeom>
          <a:noFill/>
        </p:spPr>
        <p:txBody>
          <a:bodyPr wrap="square" rtlCol="0">
            <a:spAutoFit/>
          </a:bodyPr>
          <a:lstStyle/>
          <a:p>
            <a:pPr algn="ctr"/>
            <a:r>
              <a:rPr lang="cs-CZ" sz="6000" i="1" u="sng" dirty="0" smtClean="0"/>
              <a:t>Jarní počasí</a:t>
            </a:r>
          </a:p>
          <a:p>
            <a:pPr algn="ctr"/>
            <a:r>
              <a:rPr lang="cs-CZ" sz="3200" dirty="0" smtClean="0"/>
              <a:t>Dny se prodlužují, noci zkracují.</a:t>
            </a:r>
            <a:endParaRPr lang="cs-CZ" sz="32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92388"/>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065" y="3147864"/>
            <a:ext cx="212869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86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8283"/>
            <a:ext cx="5760640" cy="194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899592" y="2420888"/>
            <a:ext cx="7488832" cy="2062103"/>
          </a:xfrm>
          <a:prstGeom prst="rect">
            <a:avLst/>
          </a:prstGeom>
        </p:spPr>
        <p:txBody>
          <a:bodyPr wrap="square">
            <a:spAutoFit/>
          </a:bodyPr>
          <a:lstStyle/>
          <a:p>
            <a:pPr algn="ctr"/>
            <a:r>
              <a:rPr lang="cs-CZ" sz="1600" dirty="0" smtClean="0"/>
              <a:t>Název projektu: šablony Špičák</a:t>
            </a:r>
          </a:p>
          <a:p>
            <a:pPr algn="ctr"/>
            <a:r>
              <a:rPr lang="cs-CZ" sz="1600" dirty="0" smtClean="0"/>
              <a:t>Číslo projektu: CZ.1.07/1.4.00/21.2735</a:t>
            </a:r>
          </a:p>
          <a:p>
            <a:pPr algn="ctr"/>
            <a:r>
              <a:rPr lang="cs-CZ" sz="1600" dirty="0" smtClean="0"/>
              <a:t>Šablona: III/2</a:t>
            </a:r>
          </a:p>
          <a:p>
            <a:pPr algn="ctr"/>
            <a:r>
              <a:rPr lang="cs-CZ" sz="1600" dirty="0" smtClean="0"/>
              <a:t>Autor výukového materiálu: Mgr. Iveta </a:t>
            </a:r>
            <a:r>
              <a:rPr lang="cs-CZ" sz="1600" dirty="0" err="1" smtClean="0"/>
              <a:t>Honzejková</a:t>
            </a:r>
            <a:endParaRPr lang="cs-CZ" sz="1600" dirty="0" smtClean="0"/>
          </a:p>
          <a:p>
            <a:pPr algn="ctr"/>
            <a:r>
              <a:rPr lang="cs-CZ" sz="1600" dirty="0" smtClean="0"/>
              <a:t>Výukový materiál vytvořen: 12.1.2012</a:t>
            </a:r>
          </a:p>
          <a:p>
            <a:pPr algn="ctr"/>
            <a:r>
              <a:rPr lang="cs-CZ" sz="1600" dirty="0" smtClean="0"/>
              <a:t>Výukový materiál je určen: 1. Ročník</a:t>
            </a:r>
          </a:p>
          <a:p>
            <a:pPr algn="ctr"/>
            <a:r>
              <a:rPr lang="cs-CZ" sz="1600" dirty="0" smtClean="0"/>
              <a:t>Člověk a </a:t>
            </a:r>
            <a:r>
              <a:rPr lang="cs-CZ" sz="1600" smtClean="0"/>
              <a:t>jeho svět</a:t>
            </a:r>
            <a:endParaRPr lang="cs-CZ" sz="1600" dirty="0" smtClean="0"/>
          </a:p>
          <a:p>
            <a:pPr algn="ctr"/>
            <a:r>
              <a:rPr lang="cs-CZ" sz="1600" dirty="0" smtClean="0"/>
              <a:t>32_191_jaro_21</a:t>
            </a:r>
            <a:endParaRPr lang="cs-CZ" sz="1600" dirty="0"/>
          </a:p>
        </p:txBody>
      </p:sp>
    </p:spTree>
    <p:extLst>
      <p:ext uri="{BB962C8B-B14F-4D97-AF65-F5344CB8AC3E}">
        <p14:creationId xmlns:p14="http://schemas.microsoft.com/office/powerpoint/2010/main" val="317070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Obdélník 1"/>
          <p:cNvSpPr/>
          <p:nvPr/>
        </p:nvSpPr>
        <p:spPr>
          <a:xfrm>
            <a:off x="323528" y="44625"/>
            <a:ext cx="6696744" cy="3693319"/>
          </a:xfrm>
          <a:prstGeom prst="rect">
            <a:avLst/>
          </a:prstGeom>
        </p:spPr>
        <p:txBody>
          <a:bodyPr wrap="square">
            <a:spAutoFit/>
          </a:bodyPr>
          <a:lstStyle/>
          <a:p>
            <a:r>
              <a:rPr lang="cs-CZ" dirty="0"/>
              <a:t>Anotace:                      Prezentace věnovaná ročnímu období jaro</a:t>
            </a:r>
          </a:p>
          <a:p>
            <a:r>
              <a:rPr lang="cs-CZ" dirty="0"/>
              <a:t>Autor:                            Mgr. Iveta  </a:t>
            </a:r>
            <a:r>
              <a:rPr lang="cs-CZ" dirty="0" err="1"/>
              <a:t>Honzejková</a:t>
            </a:r>
            <a:r>
              <a:rPr lang="cs-CZ" dirty="0"/>
              <a:t>               </a:t>
            </a:r>
          </a:p>
          <a:p>
            <a:r>
              <a:rPr lang="cs-CZ" dirty="0"/>
              <a:t>Jazyk:                            Čeština</a:t>
            </a:r>
          </a:p>
          <a:p>
            <a:r>
              <a:rPr lang="cs-CZ" dirty="0"/>
              <a:t>Očekávaný výstup:    Základní poznatky jaru, změn v </a:t>
            </a:r>
            <a:r>
              <a:rPr lang="cs-CZ" dirty="0" err="1"/>
              <a:t>příroddě</a:t>
            </a:r>
            <a:endParaRPr lang="cs-CZ" dirty="0"/>
          </a:p>
          <a:p>
            <a:r>
              <a:rPr lang="cs-CZ" dirty="0"/>
              <a:t>Speciální vzdělávací potřeby:  Žádné</a:t>
            </a:r>
          </a:p>
          <a:p>
            <a:r>
              <a:rPr lang="cs-CZ" dirty="0"/>
              <a:t>Klíčová slova: jaro, jarní měsíce, mláďata, rostliny a živočichové</a:t>
            </a:r>
          </a:p>
          <a:p>
            <a:r>
              <a:rPr lang="cs-CZ" dirty="0"/>
              <a:t>Druh učebního materiálu:  prezentace</a:t>
            </a:r>
          </a:p>
          <a:p>
            <a:r>
              <a:rPr lang="cs-CZ" dirty="0"/>
              <a:t>Druh interaktivity:     Interaktivita</a:t>
            </a:r>
          </a:p>
          <a:p>
            <a:r>
              <a:rPr lang="cs-CZ" dirty="0"/>
              <a:t>Cílová skupina:            Žák</a:t>
            </a:r>
          </a:p>
          <a:p>
            <a:r>
              <a:rPr lang="cs-CZ" dirty="0"/>
              <a:t>Stupeň a typ  vzdělávání :   Základní vzdělávání – první stupeň – první období</a:t>
            </a:r>
          </a:p>
          <a:p>
            <a:r>
              <a:rPr lang="cs-CZ" dirty="0"/>
              <a:t>Typická věková  skupina :  6-7 let</a:t>
            </a:r>
          </a:p>
          <a:p>
            <a:r>
              <a:rPr lang="cs-CZ" dirty="0"/>
              <a:t>Celková velikost:  5,20 MB</a:t>
            </a:r>
          </a:p>
        </p:txBody>
      </p:sp>
      <p:sp>
        <p:nvSpPr>
          <p:cNvPr id="3" name="TextovéPole 2"/>
          <p:cNvSpPr txBox="1"/>
          <p:nvPr/>
        </p:nvSpPr>
        <p:spPr>
          <a:xfrm>
            <a:off x="537708" y="5157192"/>
            <a:ext cx="6120680" cy="923330"/>
          </a:xfrm>
          <a:prstGeom prst="rect">
            <a:avLst/>
          </a:prstGeom>
          <a:noFill/>
        </p:spPr>
        <p:txBody>
          <a:bodyPr wrap="square" rtlCol="0">
            <a:spAutoFit/>
          </a:bodyPr>
          <a:lstStyle/>
          <a:p>
            <a:r>
              <a:rPr lang="cs-CZ" dirty="0" smtClean="0"/>
              <a:t>Použité zdroje:</a:t>
            </a:r>
          </a:p>
          <a:p>
            <a:r>
              <a:rPr lang="cs-CZ" dirty="0" smtClean="0"/>
              <a:t>Klipart </a:t>
            </a:r>
            <a:r>
              <a:rPr lang="cs-CZ" smtClean="0"/>
              <a:t>Microsoft PowerPoint</a:t>
            </a:r>
            <a:endParaRPr lang="cs-CZ" dirty="0" smtClean="0"/>
          </a:p>
          <a:p>
            <a:r>
              <a:rPr lang="cs-CZ" dirty="0" smtClean="0"/>
              <a:t>Galerie obrázků Smart Notebook 10.7.</a:t>
            </a:r>
            <a:endParaRPr lang="cs-CZ" dirty="0"/>
          </a:p>
        </p:txBody>
      </p:sp>
    </p:spTree>
    <p:extLst>
      <p:ext uri="{BB962C8B-B14F-4D97-AF65-F5344CB8AC3E}">
        <p14:creationId xmlns:p14="http://schemas.microsoft.com/office/powerpoint/2010/main" val="2183433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1763688" y="836712"/>
            <a:ext cx="4968552" cy="1938992"/>
          </a:xfrm>
          <a:prstGeom prst="rect">
            <a:avLst/>
          </a:prstGeom>
          <a:noFill/>
        </p:spPr>
        <p:txBody>
          <a:bodyPr wrap="square" rtlCol="0">
            <a:spAutoFit/>
          </a:bodyPr>
          <a:lstStyle/>
          <a:p>
            <a:pPr algn="ctr"/>
            <a:r>
              <a:rPr lang="cs-CZ" sz="4000" dirty="0" smtClean="0"/>
              <a:t>Jaro</a:t>
            </a:r>
          </a:p>
          <a:p>
            <a:pPr algn="ctr"/>
            <a:endParaRPr lang="cs-CZ" sz="4000" dirty="0"/>
          </a:p>
          <a:p>
            <a:pPr algn="ctr"/>
            <a:r>
              <a:rPr lang="cs-CZ" sz="4000" dirty="0" smtClean="0"/>
              <a:t>21. března – 21. června</a:t>
            </a:r>
            <a:endParaRPr lang="cs-CZ" sz="4000" dirty="0"/>
          </a:p>
        </p:txBody>
      </p:sp>
      <p:pic>
        <p:nvPicPr>
          <p:cNvPr id="2050" name="Picture 2" descr="C:\Users\ihonzejkova\AppData\Local\Microsoft\Windows\Temporary Internet Files\Content.IE5\DWJDHA1U\MP90043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212976"/>
            <a:ext cx="3488432" cy="23222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honzejkova\AppData\Local\Microsoft\Windows\Temporary Internet Files\Content.IE5\0P5UIR64\MP9003996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813549"/>
            <a:ext cx="2496312"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70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1043608" y="1052736"/>
            <a:ext cx="6912768" cy="1384995"/>
          </a:xfrm>
          <a:prstGeom prst="rect">
            <a:avLst/>
          </a:prstGeom>
          <a:noFill/>
        </p:spPr>
        <p:txBody>
          <a:bodyPr wrap="square" rtlCol="0">
            <a:spAutoFit/>
          </a:bodyPr>
          <a:lstStyle/>
          <a:p>
            <a:pPr algn="ctr"/>
            <a:r>
              <a:rPr lang="cs-CZ" sz="4400" u="sng" dirty="0" smtClean="0"/>
              <a:t>Jarní měsíce</a:t>
            </a:r>
          </a:p>
          <a:p>
            <a:r>
              <a:rPr lang="cs-CZ" sz="4000" dirty="0" smtClean="0"/>
              <a:t>  Březen         Duben         Květen</a:t>
            </a:r>
            <a:endParaRPr lang="cs-CZ" sz="4000" dirty="0"/>
          </a:p>
        </p:txBody>
      </p:sp>
      <p:pic>
        <p:nvPicPr>
          <p:cNvPr id="3074" name="Picture 2" descr="C:\Users\ihonzejkova\AppData\Local\Microsoft\Windows\Temporary Internet Files\Content.IE5\N2B74GVX\MC9002803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921461"/>
            <a:ext cx="2185956" cy="27036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honzejkova\AppData\Local\Microsoft\Windows\Temporary Internet Files\Content.IE5\DV1IZMBX\MP9004328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780928"/>
            <a:ext cx="1992632" cy="29846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860" y="2636912"/>
            <a:ext cx="313026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304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1403648" y="764704"/>
            <a:ext cx="5760640" cy="830997"/>
          </a:xfrm>
          <a:prstGeom prst="rect">
            <a:avLst/>
          </a:prstGeom>
          <a:noFill/>
        </p:spPr>
        <p:txBody>
          <a:bodyPr wrap="square" rtlCol="0">
            <a:spAutoFit/>
          </a:bodyPr>
          <a:lstStyle/>
          <a:p>
            <a:pPr algn="ctr"/>
            <a:r>
              <a:rPr lang="cs-CZ" sz="4800" dirty="0" smtClean="0"/>
              <a:t>Jaro v přírodě</a:t>
            </a:r>
            <a:endParaRPr lang="cs-CZ" sz="4800"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558455"/>
            <a:ext cx="2016224" cy="202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789040"/>
            <a:ext cx="1869814" cy="237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833395"/>
            <a:ext cx="2143323" cy="244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927494"/>
            <a:ext cx="2016224" cy="372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823462"/>
            <a:ext cx="192722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72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302433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836712"/>
            <a:ext cx="1712913" cy="16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005393"/>
            <a:ext cx="3527748" cy="234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591" y="557212"/>
            <a:ext cx="2511747" cy="251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100" y="2649477"/>
            <a:ext cx="1677144" cy="138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3255624"/>
            <a:ext cx="2348334" cy="301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22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060848"/>
            <a:ext cx="2061991" cy="213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935" y="3498406"/>
            <a:ext cx="1656184" cy="197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9" y="332657"/>
            <a:ext cx="198233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187624" y="3129074"/>
            <a:ext cx="1512168" cy="369332"/>
          </a:xfrm>
          <a:prstGeom prst="rect">
            <a:avLst/>
          </a:prstGeom>
          <a:noFill/>
        </p:spPr>
        <p:txBody>
          <a:bodyPr wrap="square" rtlCol="0">
            <a:spAutoFit/>
          </a:bodyPr>
          <a:lstStyle/>
          <a:p>
            <a:r>
              <a:rPr lang="cs-CZ" dirty="0" smtClean="0"/>
              <a:t>pupeny</a:t>
            </a:r>
            <a:endParaRPr lang="cs-CZ" dirty="0"/>
          </a:p>
        </p:txBody>
      </p:sp>
      <p:sp>
        <p:nvSpPr>
          <p:cNvPr id="3" name="TextovéPole 2"/>
          <p:cNvSpPr txBox="1"/>
          <p:nvPr/>
        </p:nvSpPr>
        <p:spPr>
          <a:xfrm>
            <a:off x="4355976" y="4437112"/>
            <a:ext cx="1152128" cy="369332"/>
          </a:xfrm>
          <a:prstGeom prst="rect">
            <a:avLst/>
          </a:prstGeom>
          <a:noFill/>
        </p:spPr>
        <p:txBody>
          <a:bodyPr wrap="square" rtlCol="0">
            <a:spAutoFit/>
          </a:bodyPr>
          <a:lstStyle/>
          <a:p>
            <a:r>
              <a:rPr lang="cs-CZ" dirty="0" smtClean="0"/>
              <a:t>květy</a:t>
            </a:r>
            <a:endParaRPr lang="cs-CZ" dirty="0"/>
          </a:p>
        </p:txBody>
      </p:sp>
      <p:sp>
        <p:nvSpPr>
          <p:cNvPr id="4" name="TextovéPole 3"/>
          <p:cNvSpPr txBox="1"/>
          <p:nvPr/>
        </p:nvSpPr>
        <p:spPr>
          <a:xfrm>
            <a:off x="6785832" y="5661248"/>
            <a:ext cx="1020389" cy="369332"/>
          </a:xfrm>
          <a:prstGeom prst="rect">
            <a:avLst/>
          </a:prstGeom>
          <a:noFill/>
        </p:spPr>
        <p:txBody>
          <a:bodyPr wrap="square" rtlCol="0">
            <a:spAutoFit/>
          </a:bodyPr>
          <a:lstStyle/>
          <a:p>
            <a:r>
              <a:rPr lang="cs-CZ" dirty="0" smtClean="0"/>
              <a:t>plody</a:t>
            </a:r>
            <a:endParaRPr lang="cs-CZ"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9" y="4005064"/>
            <a:ext cx="2239144" cy="223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20972"/>
            <a:ext cx="2616015" cy="244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38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1187624" y="476672"/>
            <a:ext cx="5760640" cy="830997"/>
          </a:xfrm>
          <a:prstGeom prst="rect">
            <a:avLst/>
          </a:prstGeom>
          <a:noFill/>
        </p:spPr>
        <p:txBody>
          <a:bodyPr wrap="square" rtlCol="0">
            <a:spAutoFit/>
          </a:bodyPr>
          <a:lstStyle/>
          <a:p>
            <a:pPr algn="ctr"/>
            <a:r>
              <a:rPr lang="cs-CZ" sz="4800" u="sng" dirty="0" smtClean="0"/>
              <a:t>Práce na poli</a:t>
            </a:r>
            <a:endParaRPr lang="cs-CZ" sz="4800" u="sn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71" y="1700808"/>
            <a:ext cx="2226329" cy="218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902081"/>
            <a:ext cx="2685106" cy="218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610295"/>
            <a:ext cx="2399760" cy="218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0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2339752" y="476672"/>
            <a:ext cx="3816424" cy="769441"/>
          </a:xfrm>
          <a:prstGeom prst="rect">
            <a:avLst/>
          </a:prstGeom>
          <a:noFill/>
        </p:spPr>
        <p:txBody>
          <a:bodyPr wrap="square" rtlCol="0">
            <a:spAutoFit/>
          </a:bodyPr>
          <a:lstStyle/>
          <a:p>
            <a:pPr algn="ctr"/>
            <a:r>
              <a:rPr lang="cs-CZ" sz="4400" u="sng" dirty="0" smtClean="0"/>
              <a:t>Jarní svátky</a:t>
            </a:r>
            <a:endParaRPr lang="cs-CZ" sz="4400" u="sng" dirty="0"/>
          </a:p>
        </p:txBody>
      </p:sp>
      <p:sp>
        <p:nvSpPr>
          <p:cNvPr id="3" name="Obdélník 2"/>
          <p:cNvSpPr/>
          <p:nvPr/>
        </p:nvSpPr>
        <p:spPr>
          <a:xfrm>
            <a:off x="1026784" y="1276423"/>
            <a:ext cx="7217624" cy="1200329"/>
          </a:xfrm>
          <a:prstGeom prst="rect">
            <a:avLst/>
          </a:prstGeom>
        </p:spPr>
        <p:txBody>
          <a:bodyPr wrap="square">
            <a:spAutoFit/>
          </a:bodyPr>
          <a:lstStyle/>
          <a:p>
            <a:r>
              <a:rPr lang="cs-CZ" dirty="0" smtClean="0"/>
              <a:t>Velikonoční svátky připadají na neděli následující po prvním jarním úplňku. Pokud první jarní úplněk připadne na neděli, slaví se Velikonoce až další neděli. Pondělí velikonoční podle těchto pravidel může připadnout na den v rozmezí od 23. března do 26. dubna</a:t>
            </a:r>
            <a:endParaRPr lang="cs-CZ"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533" y="2636912"/>
            <a:ext cx="280987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52005"/>
            <a:ext cx="18288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701" y="2752005"/>
            <a:ext cx="2012526" cy="201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270" y="4374430"/>
            <a:ext cx="26209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1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ovéPole 1"/>
          <p:cNvSpPr txBox="1"/>
          <p:nvPr/>
        </p:nvSpPr>
        <p:spPr>
          <a:xfrm>
            <a:off x="539552" y="620688"/>
            <a:ext cx="7920880" cy="4862870"/>
          </a:xfrm>
          <a:prstGeom prst="rect">
            <a:avLst/>
          </a:prstGeom>
          <a:noFill/>
        </p:spPr>
        <p:txBody>
          <a:bodyPr wrap="square" rtlCol="0">
            <a:spAutoFit/>
          </a:bodyPr>
          <a:lstStyle/>
          <a:p>
            <a:r>
              <a:rPr lang="cs-CZ" sz="4000" dirty="0" smtClean="0"/>
              <a:t>Velikonoční týden</a:t>
            </a:r>
          </a:p>
          <a:p>
            <a:r>
              <a:rPr lang="cs-CZ" dirty="0" smtClean="0"/>
              <a:t>Smrtná neděle -  děti vynášejí </a:t>
            </a:r>
            <a:r>
              <a:rPr lang="cs-CZ" dirty="0" err="1" smtClean="0"/>
              <a:t>Morenu</a:t>
            </a:r>
            <a:r>
              <a:rPr lang="cs-CZ" dirty="0" smtClean="0"/>
              <a:t> , slaměnou figurku smrtky na  </a:t>
            </a:r>
          </a:p>
          <a:p>
            <a:r>
              <a:rPr lang="cs-CZ" dirty="0"/>
              <a:t> </a:t>
            </a:r>
            <a:r>
              <a:rPr lang="cs-CZ" dirty="0" smtClean="0"/>
              <a:t>                             dřevěné tyči, ozdobenou náhrdelníky z vajec a prázdných </a:t>
            </a:r>
          </a:p>
          <a:p>
            <a:r>
              <a:rPr lang="cs-CZ" dirty="0"/>
              <a:t> </a:t>
            </a:r>
            <a:r>
              <a:rPr lang="cs-CZ" dirty="0" smtClean="0"/>
              <a:t>                             šnečích ulit, hází ji do potoka. S ní má zmizet zima i nemoci.</a:t>
            </a:r>
          </a:p>
          <a:p>
            <a:endParaRPr lang="cs-CZ" dirty="0"/>
          </a:p>
          <a:p>
            <a:r>
              <a:rPr lang="cs-CZ" dirty="0" smtClean="0"/>
              <a:t>Zelený čtvrtek – lidé jedí zelenou potravu, špenát apod., který jim zajistí zdraví na </a:t>
            </a:r>
          </a:p>
          <a:p>
            <a:r>
              <a:rPr lang="cs-CZ" dirty="0"/>
              <a:t> </a:t>
            </a:r>
            <a:r>
              <a:rPr lang="cs-CZ" dirty="0" smtClean="0"/>
              <a:t>                            celý rok. Děti zvoní řehtačkami a klapačkami.</a:t>
            </a:r>
          </a:p>
          <a:p>
            <a:endParaRPr lang="cs-CZ" dirty="0"/>
          </a:p>
          <a:p>
            <a:r>
              <a:rPr lang="cs-CZ" dirty="0" smtClean="0"/>
              <a:t>Velký pátek  -  lidé se postí, a omývají se studenou vodou.</a:t>
            </a:r>
          </a:p>
          <a:p>
            <a:endParaRPr lang="cs-CZ" dirty="0"/>
          </a:p>
          <a:p>
            <a:r>
              <a:rPr lang="cs-CZ" dirty="0" smtClean="0"/>
              <a:t>Velikonoční neděle – každý by měl mít něco nového na sebe, v kostelích se světí </a:t>
            </a:r>
          </a:p>
          <a:p>
            <a:r>
              <a:rPr lang="cs-CZ" dirty="0"/>
              <a:t> </a:t>
            </a:r>
            <a:r>
              <a:rPr lang="cs-CZ" dirty="0" smtClean="0"/>
              <a:t>                                     mazance, beránek, vejce, chléb a víno.</a:t>
            </a:r>
          </a:p>
          <a:p>
            <a:endParaRPr lang="cs-CZ" dirty="0"/>
          </a:p>
          <a:p>
            <a:r>
              <a:rPr lang="cs-CZ" dirty="0" smtClean="0"/>
              <a:t>Velikonoční pondělí – věří se , že v proutcích stromů je síla, proto chlapci chodí </a:t>
            </a:r>
          </a:p>
          <a:p>
            <a:r>
              <a:rPr lang="cs-CZ" dirty="0"/>
              <a:t> </a:t>
            </a:r>
            <a:r>
              <a:rPr lang="cs-CZ" dirty="0" smtClean="0"/>
              <a:t>                                      hodovat pomlázkou, na oplátku dostávají vejce a pentle.</a:t>
            </a:r>
          </a:p>
          <a:p>
            <a:endParaRPr lang="cs-CZ" dirty="0"/>
          </a:p>
        </p:txBody>
      </p:sp>
    </p:spTree>
    <p:extLst>
      <p:ext uri="{BB962C8B-B14F-4D97-AF65-F5344CB8AC3E}">
        <p14:creationId xmlns:p14="http://schemas.microsoft.com/office/powerpoint/2010/main" val="367330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349</Words>
  <Application>Microsoft Office PowerPoint</Application>
  <PresentationFormat>Předvádění na obrazovce (4:3)</PresentationFormat>
  <Paragraphs>55</Paragraphs>
  <Slides>12</Slides>
  <Notes>1</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Motiv systému Office</vt:lpstr>
      <vt:lpstr>Jaro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Jaro</dc:title>
  <dc:creator>ihonzejkova</dc:creator>
  <cp:lastModifiedBy>h</cp:lastModifiedBy>
  <cp:revision>15</cp:revision>
  <dcterms:created xsi:type="dcterms:W3CDTF">2012-01-12T17:27:37Z</dcterms:created>
  <dcterms:modified xsi:type="dcterms:W3CDTF">2012-10-03T07:54:24Z</dcterms:modified>
</cp:coreProperties>
</file>